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2" r:id="rId2"/>
    <p:sldId id="256" r:id="rId3"/>
    <p:sldId id="257" r:id="rId4"/>
    <p:sldId id="263" r:id="rId5"/>
    <p:sldId id="318" r:id="rId6"/>
    <p:sldId id="343" r:id="rId7"/>
    <p:sldId id="344" r:id="rId8"/>
    <p:sldId id="264" r:id="rId9"/>
    <p:sldId id="315" r:id="rId10"/>
    <p:sldId id="316" r:id="rId11"/>
    <p:sldId id="317" r:id="rId12"/>
    <p:sldId id="324" r:id="rId13"/>
    <p:sldId id="319" r:id="rId14"/>
    <p:sldId id="328" r:id="rId15"/>
    <p:sldId id="320" r:id="rId16"/>
    <p:sldId id="332" r:id="rId17"/>
    <p:sldId id="331" r:id="rId18"/>
    <p:sldId id="349" r:id="rId19"/>
    <p:sldId id="329" r:id="rId20"/>
    <p:sldId id="350" r:id="rId21"/>
    <p:sldId id="333" r:id="rId22"/>
    <p:sldId id="330" r:id="rId23"/>
    <p:sldId id="340" r:id="rId24"/>
    <p:sldId id="342" r:id="rId25"/>
    <p:sldId id="334" r:id="rId26"/>
    <p:sldId id="335" r:id="rId27"/>
    <p:sldId id="336" r:id="rId28"/>
    <p:sldId id="337" r:id="rId29"/>
    <p:sldId id="338" r:id="rId30"/>
    <p:sldId id="339" r:id="rId31"/>
    <p:sldId id="347" r:id="rId32"/>
    <p:sldId id="348" r:id="rId33"/>
    <p:sldId id="346" r:id="rId34"/>
    <p:sldId id="345"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2" autoAdjust="0"/>
  </p:normalViewPr>
  <p:slideViewPr>
    <p:cSldViewPr snapToGrid="0">
      <p:cViewPr varScale="1">
        <p:scale>
          <a:sx n="82" d="100"/>
          <a:sy n="82" d="100"/>
        </p:scale>
        <p:origin x="720" y="58"/>
      </p:cViewPr>
      <p:guideLst/>
    </p:cSldViewPr>
  </p:slideViewPr>
  <p:notesTextViewPr>
    <p:cViewPr>
      <p:scale>
        <a:sx n="1" d="1"/>
        <a:sy n="1" d="1"/>
      </p:scale>
      <p:origin x="0" y="0"/>
    </p:cViewPr>
  </p:notesTextViewPr>
  <p:sorterViewPr>
    <p:cViewPr varScale="1">
      <p:scale>
        <a:sx n="100" d="100"/>
        <a:sy n="100" d="100"/>
      </p:scale>
      <p:origin x="0" y="-4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818D2-FD29-4712-AC22-0CE3B76D76C7}" type="datetimeFigureOut">
              <a:rPr lang="pt-BR" smtClean="0"/>
              <a:t>28/05/2024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EAC4F-C942-46EB-96B5-309FC082129D}" type="slidenum">
              <a:rPr lang="pt-BR" smtClean="0"/>
              <a:t>‹nº›</a:t>
            </a:fld>
            <a:endParaRPr lang="pt-BR"/>
          </a:p>
        </p:txBody>
      </p:sp>
    </p:spTree>
    <p:extLst>
      <p:ext uri="{BB962C8B-B14F-4D97-AF65-F5344CB8AC3E}">
        <p14:creationId xmlns:p14="http://schemas.microsoft.com/office/powerpoint/2010/main" val="18879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Alterações no crescimento da cartilagem em suínos (Sus </a:t>
            </a:r>
            <a:r>
              <a:rPr lang="pt-BR" dirty="0" err="1"/>
              <a:t>scrofa</a:t>
            </a:r>
            <a:r>
              <a:rPr lang="pt-BR" dirty="0"/>
              <a:t> </a:t>
            </a:r>
            <a:r>
              <a:rPr lang="pt-BR" dirty="0" err="1"/>
              <a:t>domesticus</a:t>
            </a:r>
            <a:r>
              <a:rPr lang="pt-BR" dirty="0"/>
              <a:t>) expostos por via oral ao fungicida </a:t>
            </a:r>
            <a:r>
              <a:rPr lang="pt-BR" dirty="0" err="1"/>
              <a:t>Captan</a:t>
            </a:r>
            <a:endParaRPr lang="pt-BR" dirty="0"/>
          </a:p>
        </p:txBody>
      </p:sp>
      <p:sp>
        <p:nvSpPr>
          <p:cNvPr id="4" name="Espaço Reservado para Número de Slide 3"/>
          <p:cNvSpPr>
            <a:spLocks noGrp="1"/>
          </p:cNvSpPr>
          <p:nvPr>
            <p:ph type="sldNum" sz="quarter" idx="5"/>
          </p:nvPr>
        </p:nvSpPr>
        <p:spPr/>
        <p:txBody>
          <a:bodyPr/>
          <a:lstStyle/>
          <a:p>
            <a:fld id="{07A705DA-FA63-48DC-922C-D8AA965ACD4E}" type="slidenum">
              <a:rPr lang="pt-BR" smtClean="0"/>
              <a:t>1</a:t>
            </a:fld>
            <a:endParaRPr lang="pt-BR"/>
          </a:p>
        </p:txBody>
      </p:sp>
    </p:spTree>
    <p:extLst>
      <p:ext uri="{BB962C8B-B14F-4D97-AF65-F5344CB8AC3E}">
        <p14:creationId xmlns:p14="http://schemas.microsoft.com/office/powerpoint/2010/main" val="30097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800" b="0" i="0" u="none" strike="noStrike" baseline="0" dirty="0">
                <a:latin typeface="Times New Roman" panose="02020603050405020304" pitchFamily="18" charset="0"/>
              </a:rPr>
              <a:t>Este processo é conhecido como eutrofização, que faz com que diminua o teor de oxigênio disponível nas águas, com efeitos graves sobre a vida animal</a:t>
            </a:r>
            <a:endParaRPr lang="pt-BR" dirty="0"/>
          </a:p>
        </p:txBody>
      </p:sp>
      <p:sp>
        <p:nvSpPr>
          <p:cNvPr id="4" name="Espaço Reservado para Número de Slide 3"/>
          <p:cNvSpPr>
            <a:spLocks noGrp="1"/>
          </p:cNvSpPr>
          <p:nvPr>
            <p:ph type="sldNum" sz="quarter" idx="5"/>
          </p:nvPr>
        </p:nvSpPr>
        <p:spPr/>
        <p:txBody>
          <a:bodyPr/>
          <a:lstStyle/>
          <a:p>
            <a:fld id="{DBCEAC4F-C942-46EB-96B5-309FC082129D}" type="slidenum">
              <a:rPr lang="pt-BR" smtClean="0"/>
              <a:t>13</a:t>
            </a:fld>
            <a:endParaRPr lang="pt-BR"/>
          </a:p>
        </p:txBody>
      </p:sp>
    </p:spTree>
    <p:extLst>
      <p:ext uri="{BB962C8B-B14F-4D97-AF65-F5344CB8AC3E}">
        <p14:creationId xmlns:p14="http://schemas.microsoft.com/office/powerpoint/2010/main" val="218209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brânquia dos peixes é um órgão complexo que desempenha diversas funções vitais, tais como a respiração, a </a:t>
            </a:r>
            <a:r>
              <a:rPr lang="pt-BR" dirty="0" err="1"/>
              <a:t>osmorregulação</a:t>
            </a:r>
            <a:r>
              <a:rPr lang="pt-BR" dirty="0"/>
              <a:t>, a manutenção do equilíbrio ácido-base, mas também a excreção de compostos azotados.</a:t>
            </a:r>
          </a:p>
        </p:txBody>
      </p:sp>
      <p:sp>
        <p:nvSpPr>
          <p:cNvPr id="4" name="Espaço Reservado para Número de Slide 3"/>
          <p:cNvSpPr>
            <a:spLocks noGrp="1"/>
          </p:cNvSpPr>
          <p:nvPr>
            <p:ph type="sldNum" sz="quarter" idx="5"/>
          </p:nvPr>
        </p:nvSpPr>
        <p:spPr/>
        <p:txBody>
          <a:bodyPr/>
          <a:lstStyle/>
          <a:p>
            <a:fld id="{DBCEAC4F-C942-46EB-96B5-309FC082129D}" type="slidenum">
              <a:rPr lang="pt-BR" smtClean="0"/>
              <a:t>15</a:t>
            </a:fld>
            <a:endParaRPr lang="pt-BR"/>
          </a:p>
        </p:txBody>
      </p:sp>
    </p:spTree>
    <p:extLst>
      <p:ext uri="{BB962C8B-B14F-4D97-AF65-F5344CB8AC3E}">
        <p14:creationId xmlns:p14="http://schemas.microsoft.com/office/powerpoint/2010/main" val="224664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0B82B1-E858-4884-9A2E-0EDD47D1D2E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977BE30-59AA-47B9-A264-AF111DF14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5CC3311-F3AF-4212-B325-EBB9C647E6F5}"/>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5" name="Espaço Reservado para Rodapé 4">
            <a:extLst>
              <a:ext uri="{FF2B5EF4-FFF2-40B4-BE49-F238E27FC236}">
                <a16:creationId xmlns:a16="http://schemas.microsoft.com/office/drawing/2014/main" id="{291D3058-F3BC-4E01-8E90-E18D0980558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5DEF37C-C7A6-47B7-855A-2F98E8F4A136}"/>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123259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9BA1C-41C5-4712-816B-CD361825999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29DEE047-1073-4DDB-A265-97D9C38EF48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63BAAAF-A271-4121-9678-F8A8109DC9C5}"/>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5" name="Espaço Reservado para Rodapé 4">
            <a:extLst>
              <a:ext uri="{FF2B5EF4-FFF2-40B4-BE49-F238E27FC236}">
                <a16:creationId xmlns:a16="http://schemas.microsoft.com/office/drawing/2014/main" id="{5FB4664B-099C-4408-BAD2-8C43AD39550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AB47614-64E8-41EA-80FC-3868757FD5BC}"/>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374758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1BBF7D-C3B3-4610-9423-855EC642481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72FBCA3-A5DE-416F-980C-9F32D4585F7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B63237E-E623-4761-A528-BED410EB7785}"/>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5" name="Espaço Reservado para Rodapé 4">
            <a:extLst>
              <a:ext uri="{FF2B5EF4-FFF2-40B4-BE49-F238E27FC236}">
                <a16:creationId xmlns:a16="http://schemas.microsoft.com/office/drawing/2014/main" id="{033AD39A-6181-4CAC-808D-9A68A73EE59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5F6811F-FF0E-4FD9-BB18-75285F4B28ED}"/>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310168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4DE1F-7098-4C06-88DA-ED4A2298357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5422653-F52E-44E1-B021-620D2041390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1150968-4954-46B1-9C57-AF0FA8D4D63A}"/>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5" name="Espaço Reservado para Rodapé 4">
            <a:extLst>
              <a:ext uri="{FF2B5EF4-FFF2-40B4-BE49-F238E27FC236}">
                <a16:creationId xmlns:a16="http://schemas.microsoft.com/office/drawing/2014/main" id="{798CF863-566A-4AB3-9213-2116DD2B782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05C852-1560-4DE3-8203-80B37FDAABB5}"/>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138623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B3421E-C9D4-4EAB-B98C-9659A7BB053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F4C255E-DB62-4B0E-A2C9-D5729A80A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7F7D577-8187-4466-9D9B-2EF0AB2A6FDF}"/>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5" name="Espaço Reservado para Rodapé 4">
            <a:extLst>
              <a:ext uri="{FF2B5EF4-FFF2-40B4-BE49-F238E27FC236}">
                <a16:creationId xmlns:a16="http://schemas.microsoft.com/office/drawing/2014/main" id="{50E19F4E-7E65-4E9D-B09A-D2D3BC952A9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F462E44-28DB-4FC7-A1DD-D3417812C7BC}"/>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90092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EAF60A-378E-4EDB-8082-AC3EB8128E8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73065B8-FF54-40A0-838D-73F2A75869A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804491C-19AF-4BB7-BBAF-354B9D4C0BB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67D4C50-68B4-4EF7-9F7C-430573A3BF81}"/>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6" name="Espaço Reservado para Rodapé 5">
            <a:extLst>
              <a:ext uri="{FF2B5EF4-FFF2-40B4-BE49-F238E27FC236}">
                <a16:creationId xmlns:a16="http://schemas.microsoft.com/office/drawing/2014/main" id="{A08BC039-7562-44EE-B462-B1C39460B5C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DE35418-30C4-4EDE-A964-A0BC41AF463B}"/>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258221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18965-A8A9-4C35-A5E3-8DE7892A3C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CC89BC2-12FC-48A0-B870-50E7564FEF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B2FD7E5-944E-4639-BA7D-DC1E3922710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177CC2C-3614-4AD6-B1E8-A46194FB62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A67B872-EC66-459A-AD3B-7EB7C4B4290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2C47A10-7343-4F62-8F13-93965F1A0037}"/>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8" name="Espaço Reservado para Rodapé 7">
            <a:extLst>
              <a:ext uri="{FF2B5EF4-FFF2-40B4-BE49-F238E27FC236}">
                <a16:creationId xmlns:a16="http://schemas.microsoft.com/office/drawing/2014/main" id="{8899E136-8188-40DE-B9DA-E775C87CD74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0414FFEA-1CFF-4AFE-9ED8-276CD2D7975E}"/>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402714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2A3A9-2343-41AF-8A37-C7C6AD8C87D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E33B436-3AA6-4B43-85F6-C5B79D2654F6}"/>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4" name="Espaço Reservado para Rodapé 3">
            <a:extLst>
              <a:ext uri="{FF2B5EF4-FFF2-40B4-BE49-F238E27FC236}">
                <a16:creationId xmlns:a16="http://schemas.microsoft.com/office/drawing/2014/main" id="{DEC14D82-AF01-429D-BACB-5F79D52D3B8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8DFE0B1-DF6F-4301-AFA1-07DF8A600E4A}"/>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85105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311C0D6-7622-49F9-9074-C7455F73B7BF}"/>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3" name="Espaço Reservado para Rodapé 2">
            <a:extLst>
              <a:ext uri="{FF2B5EF4-FFF2-40B4-BE49-F238E27FC236}">
                <a16:creationId xmlns:a16="http://schemas.microsoft.com/office/drawing/2014/main" id="{390E536D-9D5C-4ED5-8380-92220DB535B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4174123-4B85-4B54-BF5A-C3AE4E6512C5}"/>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306918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0E35D-5A85-4E4F-846F-82BD6603C8E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9357818-7634-4CF1-BE03-4953E24F5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7213BD8-0F3C-4400-B05E-2CA9E08D3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E6C477E-C5D7-4947-BC12-4DEC674C39B4}"/>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6" name="Espaço Reservado para Rodapé 5">
            <a:extLst>
              <a:ext uri="{FF2B5EF4-FFF2-40B4-BE49-F238E27FC236}">
                <a16:creationId xmlns:a16="http://schemas.microsoft.com/office/drawing/2014/main" id="{AFB4F91C-833B-444A-B796-F4355EA1DEB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AB342B6-40D1-41FB-B78B-D63265B2A50E}"/>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1749017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AF1C6-080A-4634-8BFA-D6FBFB27EF2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E6DF314-7EE3-499B-9CAA-29DA60202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B68DD69-2228-4946-8331-53EC2FE6E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FB563B4-3AD9-4899-B3B2-DD9953E32652}"/>
              </a:ext>
            </a:extLst>
          </p:cNvPr>
          <p:cNvSpPr>
            <a:spLocks noGrp="1"/>
          </p:cNvSpPr>
          <p:nvPr>
            <p:ph type="dt" sz="half" idx="10"/>
          </p:nvPr>
        </p:nvSpPr>
        <p:spPr/>
        <p:txBody>
          <a:bodyPr/>
          <a:lstStyle/>
          <a:p>
            <a:fld id="{574F14B0-34D9-4EF4-A5AD-CC4FDA17B5E4}" type="datetimeFigureOut">
              <a:rPr lang="pt-BR" smtClean="0"/>
              <a:t>28/05/2024</a:t>
            </a:fld>
            <a:endParaRPr lang="pt-BR"/>
          </a:p>
        </p:txBody>
      </p:sp>
      <p:sp>
        <p:nvSpPr>
          <p:cNvPr id="6" name="Espaço Reservado para Rodapé 5">
            <a:extLst>
              <a:ext uri="{FF2B5EF4-FFF2-40B4-BE49-F238E27FC236}">
                <a16:creationId xmlns:a16="http://schemas.microsoft.com/office/drawing/2014/main" id="{BDEE48C4-48D7-40EB-92B6-7FDA8470D17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8D4548A-4CCE-41E5-88DD-18181E201754}"/>
              </a:ext>
            </a:extLst>
          </p:cNvPr>
          <p:cNvSpPr>
            <a:spLocks noGrp="1"/>
          </p:cNvSpPr>
          <p:nvPr>
            <p:ph type="sldNum" sz="quarter" idx="12"/>
          </p:nvPr>
        </p:nvSpPr>
        <p:spPr/>
        <p:txBody>
          <a:bodyPr/>
          <a:lstStyle/>
          <a:p>
            <a:fld id="{817F9171-6C3C-4D70-9E4C-283D3E996338}" type="slidenum">
              <a:rPr lang="pt-BR" smtClean="0"/>
              <a:t>‹nº›</a:t>
            </a:fld>
            <a:endParaRPr lang="pt-BR"/>
          </a:p>
        </p:txBody>
      </p:sp>
    </p:spTree>
    <p:extLst>
      <p:ext uri="{BB962C8B-B14F-4D97-AF65-F5344CB8AC3E}">
        <p14:creationId xmlns:p14="http://schemas.microsoft.com/office/powerpoint/2010/main" val="145435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AC41D74-12B7-4E77-8424-6134A8EA29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2362595-8C47-4457-887C-A74BF51A6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5F6E9A5-5D6B-4427-9333-F2DC22BB77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F14B0-34D9-4EF4-A5AD-CC4FDA17B5E4}" type="datetimeFigureOut">
              <a:rPr lang="pt-BR" smtClean="0"/>
              <a:t>28/05/2024</a:t>
            </a:fld>
            <a:endParaRPr lang="pt-BR"/>
          </a:p>
        </p:txBody>
      </p:sp>
      <p:sp>
        <p:nvSpPr>
          <p:cNvPr id="5" name="Espaço Reservado para Rodapé 4">
            <a:extLst>
              <a:ext uri="{FF2B5EF4-FFF2-40B4-BE49-F238E27FC236}">
                <a16:creationId xmlns:a16="http://schemas.microsoft.com/office/drawing/2014/main" id="{1A05F12C-A4D5-4955-8948-6F45FBBEA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5137D5D-09D5-48EB-82A0-B0DA62684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F9171-6C3C-4D70-9E4C-283D3E996338}" type="slidenum">
              <a:rPr lang="pt-BR" smtClean="0"/>
              <a:t>‹nº›</a:t>
            </a:fld>
            <a:endParaRPr lang="pt-BR"/>
          </a:p>
        </p:txBody>
      </p:sp>
    </p:spTree>
    <p:extLst>
      <p:ext uri="{BB962C8B-B14F-4D97-AF65-F5344CB8AC3E}">
        <p14:creationId xmlns:p14="http://schemas.microsoft.com/office/powerpoint/2010/main" val="2476792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hyperlink" Target="mailto:dimitrius@forp.usp.br"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mailto:dimipitol@yahoo.com.b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apublica.org/2019/04/coquetel-com-27-agrotoxicos-foi-achado-na-agua-de-1-em-cada-4-municipios-consulte-o-seu"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498168" y="1504420"/>
            <a:ext cx="8890894" cy="4763099"/>
          </a:xfrm>
          <a:prstGeom prst="rect">
            <a:avLst/>
          </a:prstGeom>
          <a:noFill/>
        </p:spPr>
        <p:txBody>
          <a:bodyPr wrap="square" rtlCol="0">
            <a:spAutoFit/>
          </a:bodyPr>
          <a:lstStyle/>
          <a:p>
            <a:pPr algn="ctr">
              <a:lnSpc>
                <a:spcPct val="150000"/>
              </a:lnSpc>
            </a:pPr>
            <a:endParaRPr lang="pt-BR" sz="3200" b="1" dirty="0">
              <a:effectLst/>
              <a:ea typeface="Times New Roman" panose="02020603050405020304" pitchFamily="18" charset="0"/>
            </a:endParaRPr>
          </a:p>
          <a:p>
            <a:pPr algn="ctr">
              <a:lnSpc>
                <a:spcPct val="150000"/>
              </a:lnSpc>
            </a:pPr>
            <a:r>
              <a:rPr lang="pt-BR" sz="4000" b="1" dirty="0">
                <a:effectLst/>
                <a:ea typeface="Times New Roman" panose="02020603050405020304" pitchFamily="18" charset="0"/>
              </a:rPr>
              <a:t>Histotecnologia Aplicada a estudos de </a:t>
            </a:r>
            <a:r>
              <a:rPr lang="pt-BR" sz="4000" b="1" dirty="0" err="1">
                <a:effectLst/>
                <a:ea typeface="Times New Roman" panose="02020603050405020304" pitchFamily="18" charset="0"/>
              </a:rPr>
              <a:t>ecotoxicologia</a:t>
            </a:r>
            <a:r>
              <a:rPr lang="pt-BR" sz="4000" b="1" dirty="0">
                <a:effectLst/>
                <a:ea typeface="Times New Roman" panose="02020603050405020304" pitchFamily="18" charset="0"/>
              </a:rPr>
              <a:t> ambiental</a:t>
            </a:r>
            <a:endParaRPr lang="en-US" sz="4000" b="1" dirty="0">
              <a:cs typeface="Calibri" panose="020F0502020204030204" pitchFamily="34" charset="0"/>
            </a:endParaRPr>
          </a:p>
          <a:p>
            <a:pPr algn="ctr">
              <a:lnSpc>
                <a:spcPct val="150000"/>
              </a:lnSpc>
            </a:pPr>
            <a:endParaRPr lang="en-US" b="1" dirty="0">
              <a:latin typeface="Calibri" panose="020F0502020204030204" pitchFamily="34" charset="0"/>
              <a:cs typeface="Calibri" panose="020F0502020204030204" pitchFamily="34" charset="0"/>
            </a:endParaRPr>
          </a:p>
          <a:p>
            <a:pPr algn="ctr">
              <a:lnSpc>
                <a:spcPct val="150000"/>
              </a:lnSpc>
            </a:pPr>
            <a:endParaRPr lang="en-US" b="1" dirty="0">
              <a:latin typeface="Calibri" panose="020F0502020204030204" pitchFamily="34" charset="0"/>
              <a:cs typeface="Calibri" panose="020F0502020204030204" pitchFamily="34" charset="0"/>
            </a:endParaRPr>
          </a:p>
          <a:p>
            <a:pPr algn="ctr">
              <a:lnSpc>
                <a:spcPct val="150000"/>
              </a:lnSpc>
            </a:pPr>
            <a:r>
              <a:rPr lang="en-US" sz="2400" b="1" dirty="0">
                <a:latin typeface="Calibri" panose="020F0502020204030204" pitchFamily="34" charset="0"/>
                <a:cs typeface="Calibri" panose="020F0502020204030204" pitchFamily="34" charset="0"/>
              </a:rPr>
              <a:t>Dr. Dimitrius Leonardo Pitol </a:t>
            </a:r>
          </a:p>
          <a:p>
            <a:pPr algn="ctr">
              <a:lnSpc>
                <a:spcPct val="150000"/>
              </a:lnSpc>
            </a:pPr>
            <a:r>
              <a:rPr lang="en-US" sz="1600" b="1" dirty="0">
                <a:latin typeface="Calibri" panose="020F0502020204030204" pitchFamily="34" charset="0"/>
                <a:cs typeface="Calibri" panose="020F0502020204030204" pitchFamily="34" charset="0"/>
              </a:rPr>
              <a:t>Técnico de </a:t>
            </a:r>
            <a:r>
              <a:rPr lang="en-US" sz="1600" b="1" dirty="0" err="1">
                <a:latin typeface="Calibri" panose="020F0502020204030204" pitchFamily="34" charset="0"/>
                <a:cs typeface="Calibri" panose="020F0502020204030204" pitchFamily="34" charset="0"/>
              </a:rPr>
              <a:t>Laborátorio</a:t>
            </a:r>
            <a:r>
              <a:rPr lang="en-US" sz="1600" b="1" dirty="0">
                <a:latin typeface="Calibri" panose="020F0502020204030204" pitchFamily="34" charset="0"/>
                <a:cs typeface="Calibri" panose="020F0502020204030204" pitchFamily="34" charset="0"/>
              </a:rPr>
              <a:t> IV </a:t>
            </a:r>
            <a:r>
              <a:rPr lang="en-US" sz="1600" b="1" dirty="0" err="1">
                <a:latin typeface="Calibri" panose="020F0502020204030204" pitchFamily="34" charset="0"/>
                <a:cs typeface="Calibri" panose="020F0502020204030204" pitchFamily="34" charset="0"/>
              </a:rPr>
              <a:t>Faculdade</a:t>
            </a:r>
            <a:r>
              <a:rPr lang="en-US" sz="1600" b="1" dirty="0">
                <a:latin typeface="Calibri" panose="020F0502020204030204" pitchFamily="34" charset="0"/>
                <a:cs typeface="Calibri" panose="020F0502020204030204" pitchFamily="34" charset="0"/>
              </a:rPr>
              <a:t> de </a:t>
            </a:r>
            <a:r>
              <a:rPr lang="en-US" sz="1600" b="1" dirty="0" err="1">
                <a:latin typeface="Calibri" panose="020F0502020204030204" pitchFamily="34" charset="0"/>
                <a:cs typeface="Calibri" panose="020F0502020204030204" pitchFamily="34" charset="0"/>
              </a:rPr>
              <a:t>Odontologia</a:t>
            </a:r>
            <a:r>
              <a:rPr lang="en-US" sz="1600" b="1" dirty="0">
                <a:latin typeface="Calibri" panose="020F0502020204030204" pitchFamily="34" charset="0"/>
                <a:cs typeface="Calibri" panose="020F0502020204030204" pitchFamily="34" charset="0"/>
              </a:rPr>
              <a:t> de </a:t>
            </a:r>
            <a:r>
              <a:rPr lang="en-US" sz="1600" b="1" dirty="0" err="1">
                <a:latin typeface="Calibri" panose="020F0502020204030204" pitchFamily="34" charset="0"/>
                <a:cs typeface="Calibri" panose="020F0502020204030204" pitchFamily="34" charset="0"/>
              </a:rPr>
              <a:t>Ribeirão</a:t>
            </a:r>
            <a:r>
              <a:rPr lang="en-US" sz="1600" b="1" dirty="0">
                <a:latin typeface="Calibri" panose="020F0502020204030204" pitchFamily="34" charset="0"/>
                <a:cs typeface="Calibri" panose="020F0502020204030204" pitchFamily="34" charset="0"/>
              </a:rPr>
              <a:t> Preto FORP/USP</a:t>
            </a:r>
          </a:p>
          <a:p>
            <a:pPr algn="ctr">
              <a:lnSpc>
                <a:spcPct val="150000"/>
              </a:lnSpc>
            </a:pPr>
            <a:r>
              <a:rPr lang="en-US" sz="1600" b="1" dirty="0" err="1">
                <a:latin typeface="Calibri" panose="020F0502020204030204" pitchFamily="34" charset="0"/>
                <a:cs typeface="Calibri" panose="020F0502020204030204" pitchFamily="34" charset="0"/>
              </a:rPr>
              <a:t>Pós</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Doutorando</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Patologia</a:t>
            </a:r>
            <a:r>
              <a:rPr lang="en-US" sz="1600" b="1" dirty="0">
                <a:latin typeface="Calibri" panose="020F0502020204030204" pitchFamily="34" charset="0"/>
                <a:cs typeface="Calibri" panose="020F0502020204030204" pitchFamily="34" charset="0"/>
              </a:rPr>
              <a:t> UNIFESP  </a:t>
            </a:r>
          </a:p>
        </p:txBody>
      </p:sp>
      <p:grpSp>
        <p:nvGrpSpPr>
          <p:cNvPr id="10" name="Agrupar 9">
            <a:extLst>
              <a:ext uri="{FF2B5EF4-FFF2-40B4-BE49-F238E27FC236}">
                <a16:creationId xmlns:a16="http://schemas.microsoft.com/office/drawing/2014/main" id="{75EE65C2-3528-4B7C-ABAF-060B93EF8AE4}"/>
              </a:ext>
            </a:extLst>
          </p:cNvPr>
          <p:cNvGrpSpPr/>
          <p:nvPr/>
        </p:nvGrpSpPr>
        <p:grpSpPr>
          <a:xfrm>
            <a:off x="115535" y="284039"/>
            <a:ext cx="11818886" cy="745772"/>
            <a:chOff x="115535" y="284039"/>
            <a:chExt cx="11818886" cy="745772"/>
          </a:xfrm>
        </p:grpSpPr>
        <p:sp>
          <p:nvSpPr>
            <p:cNvPr id="4" name="Retângulo 3"/>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9" name="Imagem 8">
              <a:extLst>
                <a:ext uri="{FF2B5EF4-FFF2-40B4-BE49-F238E27FC236}">
                  <a16:creationId xmlns:a16="http://schemas.microsoft.com/office/drawing/2014/main" id="{6B493471-CD78-4034-BA04-F150622FE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Tree>
    <p:extLst>
      <p:ext uri="{BB962C8B-B14F-4D97-AF65-F5344CB8AC3E}">
        <p14:creationId xmlns:p14="http://schemas.microsoft.com/office/powerpoint/2010/main" val="136454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4F5D4B5-532B-48A5-842F-88D9AC62800F}"/>
              </a:ext>
            </a:extLst>
          </p:cNvPr>
          <p:cNvSpPr>
            <a:spLocks noGrp="1"/>
          </p:cNvSpPr>
          <p:nvPr>
            <p:ph idx="1"/>
          </p:nvPr>
        </p:nvSpPr>
        <p:spPr>
          <a:xfrm>
            <a:off x="65843" y="2167861"/>
            <a:ext cx="4222072" cy="4351338"/>
          </a:xfrm>
        </p:spPr>
        <p:txBody>
          <a:bodyPr>
            <a:normAutofit lnSpcReduction="10000"/>
          </a:bodyPr>
          <a:lstStyle/>
          <a:p>
            <a:r>
              <a:rPr lang="pt-BR" sz="3200" b="1" dirty="0"/>
              <a:t>Procedimentos não corretos mais comuns de acontecer:</a:t>
            </a:r>
          </a:p>
          <a:p>
            <a:r>
              <a:rPr lang="pt-BR" sz="2400" dirty="0"/>
              <a:t>Frasco inapropriado para fazer a fixação</a:t>
            </a:r>
          </a:p>
          <a:p>
            <a:r>
              <a:rPr lang="pt-BR" sz="2400" dirty="0"/>
              <a:t>Pouco volume de fixador em relação a amostra. </a:t>
            </a:r>
          </a:p>
          <a:p>
            <a:r>
              <a:rPr lang="pt-BR" sz="2400" dirty="0"/>
              <a:t>Deixar no fixador por muito tempo. </a:t>
            </a:r>
          </a:p>
          <a:p>
            <a:r>
              <a:rPr lang="pt-BR" sz="2400" dirty="0"/>
              <a:t>Falta de cuidado ao manusear espécimes delicados.  </a:t>
            </a:r>
          </a:p>
        </p:txBody>
      </p:sp>
      <p:pic>
        <p:nvPicPr>
          <p:cNvPr id="8" name="Imagem 7">
            <a:extLst>
              <a:ext uri="{FF2B5EF4-FFF2-40B4-BE49-F238E27FC236}">
                <a16:creationId xmlns:a16="http://schemas.microsoft.com/office/drawing/2014/main" id="{37F9DF50-16ED-4A6C-B374-EFED6796C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224" y="2100833"/>
            <a:ext cx="3313775" cy="4418366"/>
          </a:xfrm>
          <a:prstGeom prst="rect">
            <a:avLst/>
          </a:prstGeom>
        </p:spPr>
      </p:pic>
      <p:pic>
        <p:nvPicPr>
          <p:cNvPr id="12" name="Imagem 11">
            <a:extLst>
              <a:ext uri="{FF2B5EF4-FFF2-40B4-BE49-F238E27FC236}">
                <a16:creationId xmlns:a16="http://schemas.microsoft.com/office/drawing/2014/main" id="{7D5DBFDB-DDA7-40D4-BC20-A35175E52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153" y="2100833"/>
            <a:ext cx="3313775" cy="4418366"/>
          </a:xfrm>
          <a:prstGeom prst="rect">
            <a:avLst/>
          </a:prstGeom>
        </p:spPr>
      </p:pic>
      <p:pic>
        <p:nvPicPr>
          <p:cNvPr id="2" name="Imagem 1">
            <a:extLst>
              <a:ext uri="{FF2B5EF4-FFF2-40B4-BE49-F238E27FC236}">
                <a16:creationId xmlns:a16="http://schemas.microsoft.com/office/drawing/2014/main" id="{ADB17248-DE12-470F-B9DA-0CDAAEAB616C}"/>
              </a:ext>
            </a:extLst>
          </p:cNvPr>
          <p:cNvPicPr>
            <a:picLocks noChangeAspect="1"/>
          </p:cNvPicPr>
          <p:nvPr/>
        </p:nvPicPr>
        <p:blipFill>
          <a:blip r:embed="rId4"/>
          <a:stretch>
            <a:fillRect/>
          </a:stretch>
        </p:blipFill>
        <p:spPr>
          <a:xfrm>
            <a:off x="121402" y="338801"/>
            <a:ext cx="11949196" cy="804742"/>
          </a:xfrm>
          <a:prstGeom prst="rect">
            <a:avLst/>
          </a:prstGeom>
        </p:spPr>
      </p:pic>
    </p:spTree>
    <p:extLst>
      <p:ext uri="{BB962C8B-B14F-4D97-AF65-F5344CB8AC3E}">
        <p14:creationId xmlns:p14="http://schemas.microsoft.com/office/powerpoint/2010/main" val="195394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E0031EF-32F9-4615-AD8D-C21BADA35262}"/>
              </a:ext>
            </a:extLst>
          </p:cNvPr>
          <p:cNvSpPr>
            <a:spLocks noGrp="1"/>
          </p:cNvSpPr>
          <p:nvPr>
            <p:ph idx="1"/>
          </p:nvPr>
        </p:nvSpPr>
        <p:spPr>
          <a:xfrm>
            <a:off x="211842" y="2983259"/>
            <a:ext cx="6369465" cy="3038337"/>
          </a:xfrm>
        </p:spPr>
        <p:txBody>
          <a:bodyPr/>
          <a:lstStyle/>
          <a:p>
            <a:r>
              <a:rPr lang="pt-BR" dirty="0"/>
              <a:t>Depois da fixação por 48 horas. </a:t>
            </a:r>
          </a:p>
          <a:p>
            <a:r>
              <a:rPr lang="pt-BR" dirty="0"/>
              <a:t>A solução de </a:t>
            </a:r>
            <a:r>
              <a:rPr lang="pt-BR" dirty="0" err="1"/>
              <a:t>paraformoldeído</a:t>
            </a:r>
            <a:r>
              <a:rPr lang="pt-BR" dirty="0"/>
              <a:t> a 4%.   </a:t>
            </a:r>
          </a:p>
          <a:p>
            <a:r>
              <a:rPr lang="pt-BR" dirty="0"/>
              <a:t>E substituída por uma solução de EDTA 10%. </a:t>
            </a:r>
          </a:p>
          <a:p>
            <a:r>
              <a:rPr lang="pt-BR" dirty="0"/>
              <a:t>Por 5 dias ou uma semana. </a:t>
            </a:r>
          </a:p>
          <a:p>
            <a:endParaRPr lang="pt-BR" dirty="0"/>
          </a:p>
        </p:txBody>
      </p:sp>
      <p:sp>
        <p:nvSpPr>
          <p:cNvPr id="4" name="Título 1">
            <a:extLst>
              <a:ext uri="{FF2B5EF4-FFF2-40B4-BE49-F238E27FC236}">
                <a16:creationId xmlns:a16="http://schemas.microsoft.com/office/drawing/2014/main" id="{7A0B3BE0-FE4A-4D46-86CB-F0BA90F15378}"/>
              </a:ext>
            </a:extLst>
          </p:cNvPr>
          <p:cNvSpPr txBox="1">
            <a:spLocks/>
          </p:cNvSpPr>
          <p:nvPr/>
        </p:nvSpPr>
        <p:spPr>
          <a:xfrm>
            <a:off x="211842" y="1201672"/>
            <a:ext cx="10371338" cy="12808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latin typeface="+mn-lt"/>
              </a:rPr>
              <a:t>Nosso protocolo para retirada de cálcio e tornar mais fácil os corte inteiros de  </a:t>
            </a:r>
            <a:r>
              <a:rPr lang="pt-BR" sz="3200" b="1" dirty="0" err="1">
                <a:latin typeface="+mn-lt"/>
              </a:rPr>
              <a:t>Zebrafish</a:t>
            </a:r>
            <a:r>
              <a:rPr lang="pt-BR" sz="3200" b="1" dirty="0">
                <a:latin typeface="+mn-lt"/>
              </a:rPr>
              <a:t>. </a:t>
            </a:r>
          </a:p>
        </p:txBody>
      </p:sp>
      <p:pic>
        <p:nvPicPr>
          <p:cNvPr id="7" name="Imagem 6">
            <a:extLst>
              <a:ext uri="{FF2B5EF4-FFF2-40B4-BE49-F238E27FC236}">
                <a16:creationId xmlns:a16="http://schemas.microsoft.com/office/drawing/2014/main" id="{EAE65B71-6645-4A44-A9BE-6F8B63691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859" y="2877005"/>
            <a:ext cx="3474321" cy="1103990"/>
          </a:xfrm>
          <a:prstGeom prst="rect">
            <a:avLst/>
          </a:prstGeom>
        </p:spPr>
      </p:pic>
      <p:pic>
        <p:nvPicPr>
          <p:cNvPr id="9" name="Imagem 8">
            <a:extLst>
              <a:ext uri="{FF2B5EF4-FFF2-40B4-BE49-F238E27FC236}">
                <a16:creationId xmlns:a16="http://schemas.microsoft.com/office/drawing/2014/main" id="{2B917F3D-04CA-486B-A5D2-0868D2777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859" y="4394446"/>
            <a:ext cx="3476834" cy="2134427"/>
          </a:xfrm>
          <a:prstGeom prst="rect">
            <a:avLst/>
          </a:prstGeom>
        </p:spPr>
      </p:pic>
      <p:grpSp>
        <p:nvGrpSpPr>
          <p:cNvPr id="8" name="Agrupar 7">
            <a:extLst>
              <a:ext uri="{FF2B5EF4-FFF2-40B4-BE49-F238E27FC236}">
                <a16:creationId xmlns:a16="http://schemas.microsoft.com/office/drawing/2014/main" id="{02238DDF-9FBE-4AE8-91FC-A8377CDDAD5D}"/>
              </a:ext>
            </a:extLst>
          </p:cNvPr>
          <p:cNvGrpSpPr/>
          <p:nvPr/>
        </p:nvGrpSpPr>
        <p:grpSpPr>
          <a:xfrm>
            <a:off x="115535" y="284039"/>
            <a:ext cx="11818886" cy="745772"/>
            <a:chOff x="115535" y="284039"/>
            <a:chExt cx="11818886" cy="745772"/>
          </a:xfrm>
        </p:grpSpPr>
        <p:sp>
          <p:nvSpPr>
            <p:cNvPr id="10" name="Retângulo 9">
              <a:extLst>
                <a:ext uri="{FF2B5EF4-FFF2-40B4-BE49-F238E27FC236}">
                  <a16:creationId xmlns:a16="http://schemas.microsoft.com/office/drawing/2014/main" id="{7A6A9365-5E5E-4FFF-A8D1-E46511B5CFE0}"/>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11" name="Imagem 10">
              <a:extLst>
                <a:ext uri="{FF2B5EF4-FFF2-40B4-BE49-F238E27FC236}">
                  <a16:creationId xmlns:a16="http://schemas.microsoft.com/office/drawing/2014/main" id="{620A8CA1-E90A-453E-8CC7-A41E48FD2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Tree>
    <p:extLst>
      <p:ext uri="{BB962C8B-B14F-4D97-AF65-F5344CB8AC3E}">
        <p14:creationId xmlns:p14="http://schemas.microsoft.com/office/powerpoint/2010/main" val="42323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5">
            <a:extLst>
              <a:ext uri="{FF2B5EF4-FFF2-40B4-BE49-F238E27FC236}">
                <a16:creationId xmlns:a16="http://schemas.microsoft.com/office/drawing/2014/main" id="{4811FC0C-DE2B-47A7-9842-715A00B539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3035" y="1849778"/>
            <a:ext cx="3071221" cy="4094962"/>
          </a:xfrm>
        </p:spPr>
      </p:pic>
      <p:pic>
        <p:nvPicPr>
          <p:cNvPr id="7" name="Imagem 6">
            <a:extLst>
              <a:ext uri="{FF2B5EF4-FFF2-40B4-BE49-F238E27FC236}">
                <a16:creationId xmlns:a16="http://schemas.microsoft.com/office/drawing/2014/main" id="{DCEAF6BE-D9E0-493D-935D-3EBAAA059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512" y="1652696"/>
            <a:ext cx="4657079" cy="4657079"/>
          </a:xfrm>
          <a:prstGeom prst="rect">
            <a:avLst/>
          </a:prstGeom>
        </p:spPr>
      </p:pic>
      <p:pic>
        <p:nvPicPr>
          <p:cNvPr id="3" name="Imagem 2">
            <a:extLst>
              <a:ext uri="{FF2B5EF4-FFF2-40B4-BE49-F238E27FC236}">
                <a16:creationId xmlns:a16="http://schemas.microsoft.com/office/drawing/2014/main" id="{9AA8CD31-9C15-46BC-BAD0-801F38BAA631}"/>
              </a:ext>
            </a:extLst>
          </p:cNvPr>
          <p:cNvPicPr>
            <a:picLocks noChangeAspect="1"/>
          </p:cNvPicPr>
          <p:nvPr/>
        </p:nvPicPr>
        <p:blipFill>
          <a:blip r:embed="rId4"/>
          <a:stretch>
            <a:fillRect/>
          </a:stretch>
        </p:blipFill>
        <p:spPr>
          <a:xfrm>
            <a:off x="-83976" y="150276"/>
            <a:ext cx="11949196" cy="804742"/>
          </a:xfrm>
          <a:prstGeom prst="rect">
            <a:avLst/>
          </a:prstGeom>
        </p:spPr>
      </p:pic>
      <p:pic>
        <p:nvPicPr>
          <p:cNvPr id="6" name="Imagem 5">
            <a:extLst>
              <a:ext uri="{FF2B5EF4-FFF2-40B4-BE49-F238E27FC236}">
                <a16:creationId xmlns:a16="http://schemas.microsoft.com/office/drawing/2014/main" id="{3D42CCE3-1CB4-44F8-99AC-D4FBA37D8937}"/>
              </a:ext>
            </a:extLst>
          </p:cNvPr>
          <p:cNvPicPr>
            <a:picLocks noChangeAspect="1"/>
          </p:cNvPicPr>
          <p:nvPr/>
        </p:nvPicPr>
        <p:blipFill>
          <a:blip r:embed="rId5"/>
          <a:stretch>
            <a:fillRect/>
          </a:stretch>
        </p:blipFill>
        <p:spPr>
          <a:xfrm>
            <a:off x="61573" y="1632997"/>
            <a:ext cx="4182218" cy="2348238"/>
          </a:xfrm>
          <a:prstGeom prst="rect">
            <a:avLst/>
          </a:prstGeom>
        </p:spPr>
      </p:pic>
      <p:pic>
        <p:nvPicPr>
          <p:cNvPr id="8" name="Imagem 7">
            <a:extLst>
              <a:ext uri="{FF2B5EF4-FFF2-40B4-BE49-F238E27FC236}">
                <a16:creationId xmlns:a16="http://schemas.microsoft.com/office/drawing/2014/main" id="{671BED4A-A30C-4583-87C9-D371EE1C23C4}"/>
              </a:ext>
            </a:extLst>
          </p:cNvPr>
          <p:cNvPicPr>
            <a:picLocks noChangeAspect="1"/>
          </p:cNvPicPr>
          <p:nvPr/>
        </p:nvPicPr>
        <p:blipFill>
          <a:blip r:embed="rId6"/>
          <a:stretch>
            <a:fillRect/>
          </a:stretch>
        </p:blipFill>
        <p:spPr>
          <a:xfrm>
            <a:off x="61572" y="4010719"/>
            <a:ext cx="4182218" cy="2353260"/>
          </a:xfrm>
          <a:prstGeom prst="rect">
            <a:avLst/>
          </a:prstGeom>
        </p:spPr>
      </p:pic>
    </p:spTree>
    <p:extLst>
      <p:ext uri="{BB962C8B-B14F-4D97-AF65-F5344CB8AC3E}">
        <p14:creationId xmlns:p14="http://schemas.microsoft.com/office/powerpoint/2010/main" val="24862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8C421DB1-973C-467B-90FB-143ACAF0868F}"/>
              </a:ext>
            </a:extLst>
          </p:cNvPr>
          <p:cNvGrpSpPr/>
          <p:nvPr/>
        </p:nvGrpSpPr>
        <p:grpSpPr>
          <a:xfrm>
            <a:off x="0" y="-47345"/>
            <a:ext cx="11863401" cy="793117"/>
            <a:chOff x="71020" y="236694"/>
            <a:chExt cx="11863401" cy="793117"/>
          </a:xfrm>
        </p:grpSpPr>
        <p:sp>
          <p:nvSpPr>
            <p:cNvPr id="5" name="Retângulo 4">
              <a:extLst>
                <a:ext uri="{FF2B5EF4-FFF2-40B4-BE49-F238E27FC236}">
                  <a16:creationId xmlns:a16="http://schemas.microsoft.com/office/drawing/2014/main" id="{CEAA30DE-2864-4C8D-97E8-2DBB1B8C84EA}"/>
                </a:ext>
              </a:extLst>
            </p:cNvPr>
            <p:cNvSpPr/>
            <p:nvPr/>
          </p:nvSpPr>
          <p:spPr>
            <a:xfrm>
              <a:off x="71020" y="236694"/>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6" name="Imagem 5">
              <a:extLst>
                <a:ext uri="{FF2B5EF4-FFF2-40B4-BE49-F238E27FC236}">
                  <a16:creationId xmlns:a16="http://schemas.microsoft.com/office/drawing/2014/main" id="{A677DCFE-26E8-4929-BE1B-83EECD100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
        <p:nvSpPr>
          <p:cNvPr id="9" name="Título 8">
            <a:extLst>
              <a:ext uri="{FF2B5EF4-FFF2-40B4-BE49-F238E27FC236}">
                <a16:creationId xmlns:a16="http://schemas.microsoft.com/office/drawing/2014/main" id="{1A7CAE84-6238-4597-A4EA-E2C6617B8E0D}"/>
              </a:ext>
            </a:extLst>
          </p:cNvPr>
          <p:cNvSpPr>
            <a:spLocks noGrp="1"/>
          </p:cNvSpPr>
          <p:nvPr>
            <p:ph type="title"/>
          </p:nvPr>
        </p:nvSpPr>
        <p:spPr>
          <a:xfrm>
            <a:off x="527481" y="781307"/>
            <a:ext cx="10515600" cy="1325563"/>
          </a:xfrm>
        </p:spPr>
        <p:txBody>
          <a:bodyPr>
            <a:normAutofit/>
          </a:bodyPr>
          <a:lstStyle/>
          <a:p>
            <a:r>
              <a:rPr lang="pt-BR" sz="3200" b="1" dirty="0">
                <a:latin typeface="+mn-lt"/>
              </a:rPr>
              <a:t>Detergentes Biodegradáveis</a:t>
            </a:r>
          </a:p>
        </p:txBody>
      </p:sp>
      <p:sp>
        <p:nvSpPr>
          <p:cNvPr id="10" name="Espaço Reservado para Conteúdo 9">
            <a:extLst>
              <a:ext uri="{FF2B5EF4-FFF2-40B4-BE49-F238E27FC236}">
                <a16:creationId xmlns:a16="http://schemas.microsoft.com/office/drawing/2014/main" id="{226B359A-8F78-42DA-AF19-FE6AA8697CAB}"/>
              </a:ext>
            </a:extLst>
          </p:cNvPr>
          <p:cNvSpPr>
            <a:spLocks noGrp="1"/>
          </p:cNvSpPr>
          <p:nvPr>
            <p:ph idx="1"/>
          </p:nvPr>
        </p:nvSpPr>
        <p:spPr>
          <a:xfrm>
            <a:off x="358805" y="1808235"/>
            <a:ext cx="10515600" cy="4351338"/>
          </a:xfrm>
        </p:spPr>
        <p:txBody>
          <a:bodyPr>
            <a:normAutofit lnSpcReduction="10000"/>
          </a:bodyPr>
          <a:lstStyle/>
          <a:p>
            <a:pPr algn="just">
              <a:lnSpc>
                <a:spcPct val="150000"/>
              </a:lnSpc>
            </a:pPr>
            <a:r>
              <a:rPr lang="pt-BR" dirty="0"/>
              <a:t>Os detergentes biodegradáveis, compostos à base de </a:t>
            </a:r>
            <a:r>
              <a:rPr lang="pt-BR" dirty="0" err="1"/>
              <a:t>dodecil</a:t>
            </a:r>
            <a:r>
              <a:rPr lang="pt-BR" dirty="0"/>
              <a:t>-benzeno-sulfonado de sódio. </a:t>
            </a:r>
          </a:p>
          <a:p>
            <a:pPr algn="just">
              <a:lnSpc>
                <a:spcPct val="150000"/>
              </a:lnSpc>
            </a:pPr>
            <a:r>
              <a:rPr lang="pt-BR" dirty="0"/>
              <a:t>Não se trata apenas do problema da biodegradação, mas também do elevado teor de fosfato (de até 50%) que aumenta a eficiência na limpeza e é responsável, quando as águas residuais são despejadas em rios e lagos pelo aumento na velocidade de crescimento e reprodução de algas e ervas daninha.</a:t>
            </a:r>
          </a:p>
        </p:txBody>
      </p:sp>
    </p:spTree>
    <p:extLst>
      <p:ext uri="{BB962C8B-B14F-4D97-AF65-F5344CB8AC3E}">
        <p14:creationId xmlns:p14="http://schemas.microsoft.com/office/powerpoint/2010/main" val="25190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id="{0DECF092-0F5E-4451-B52C-4F58873E81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062" y="2261520"/>
            <a:ext cx="5856146" cy="3439051"/>
          </a:xfrm>
        </p:spPr>
      </p:pic>
      <p:pic>
        <p:nvPicPr>
          <p:cNvPr id="8" name="Imagem 7">
            <a:extLst>
              <a:ext uri="{FF2B5EF4-FFF2-40B4-BE49-F238E27FC236}">
                <a16:creationId xmlns:a16="http://schemas.microsoft.com/office/drawing/2014/main" id="{1B714AEA-E518-4603-887F-A4A5D8779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245" y="1971115"/>
            <a:ext cx="5153942" cy="4805223"/>
          </a:xfrm>
          <a:prstGeom prst="rect">
            <a:avLst/>
          </a:prstGeom>
        </p:spPr>
      </p:pic>
      <p:pic>
        <p:nvPicPr>
          <p:cNvPr id="10" name="Imagem 9">
            <a:extLst>
              <a:ext uri="{FF2B5EF4-FFF2-40B4-BE49-F238E27FC236}">
                <a16:creationId xmlns:a16="http://schemas.microsoft.com/office/drawing/2014/main" id="{B0FF4409-8EAF-4120-AC45-3FA1554A4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435" y="2218761"/>
            <a:ext cx="7542088" cy="4414606"/>
          </a:xfrm>
          <a:prstGeom prst="rect">
            <a:avLst/>
          </a:prstGeom>
        </p:spPr>
      </p:pic>
      <p:pic>
        <p:nvPicPr>
          <p:cNvPr id="12" name="Imagem 11">
            <a:extLst>
              <a:ext uri="{FF2B5EF4-FFF2-40B4-BE49-F238E27FC236}">
                <a16:creationId xmlns:a16="http://schemas.microsoft.com/office/drawing/2014/main" id="{8AE891C5-F016-408A-816D-D6E3F2183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410" y="2007392"/>
            <a:ext cx="8038189" cy="4732668"/>
          </a:xfrm>
          <a:prstGeom prst="rect">
            <a:avLst/>
          </a:prstGeom>
        </p:spPr>
      </p:pic>
      <p:pic>
        <p:nvPicPr>
          <p:cNvPr id="2" name="Imagem 1">
            <a:extLst>
              <a:ext uri="{FF2B5EF4-FFF2-40B4-BE49-F238E27FC236}">
                <a16:creationId xmlns:a16="http://schemas.microsoft.com/office/drawing/2014/main" id="{55276665-3A51-45D5-8D6A-30D1D5C61AD8}"/>
              </a:ext>
            </a:extLst>
          </p:cNvPr>
          <p:cNvPicPr>
            <a:picLocks noChangeAspect="1"/>
          </p:cNvPicPr>
          <p:nvPr/>
        </p:nvPicPr>
        <p:blipFill>
          <a:blip r:embed="rId6"/>
          <a:stretch>
            <a:fillRect/>
          </a:stretch>
        </p:blipFill>
        <p:spPr>
          <a:xfrm>
            <a:off x="0" y="81662"/>
            <a:ext cx="11949196" cy="804742"/>
          </a:xfrm>
          <a:prstGeom prst="rect">
            <a:avLst/>
          </a:prstGeom>
        </p:spPr>
      </p:pic>
      <p:sp>
        <p:nvSpPr>
          <p:cNvPr id="9" name="CaixaDeTexto 8">
            <a:extLst>
              <a:ext uri="{FF2B5EF4-FFF2-40B4-BE49-F238E27FC236}">
                <a16:creationId xmlns:a16="http://schemas.microsoft.com/office/drawing/2014/main" id="{4FCB9F40-A3A7-4433-9497-CCD09591001E}"/>
              </a:ext>
            </a:extLst>
          </p:cNvPr>
          <p:cNvSpPr txBox="1"/>
          <p:nvPr/>
        </p:nvSpPr>
        <p:spPr>
          <a:xfrm>
            <a:off x="548173" y="1172953"/>
            <a:ext cx="6097554" cy="584775"/>
          </a:xfrm>
          <a:prstGeom prst="rect">
            <a:avLst/>
          </a:prstGeom>
          <a:noFill/>
        </p:spPr>
        <p:txBody>
          <a:bodyPr wrap="square">
            <a:spAutoFit/>
          </a:bodyPr>
          <a:lstStyle/>
          <a:p>
            <a:r>
              <a:rPr lang="pt-BR" sz="3200" b="1" dirty="0"/>
              <a:t>Detergentes Biodegradáveis</a:t>
            </a:r>
          </a:p>
        </p:txBody>
      </p:sp>
    </p:spTree>
    <p:extLst>
      <p:ext uri="{BB962C8B-B14F-4D97-AF65-F5344CB8AC3E}">
        <p14:creationId xmlns:p14="http://schemas.microsoft.com/office/powerpoint/2010/main" val="405902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386E174-4C57-4222-9799-9BFC5584EB46}"/>
              </a:ext>
            </a:extLst>
          </p:cNvPr>
          <p:cNvPicPr>
            <a:picLocks noChangeAspect="1"/>
          </p:cNvPicPr>
          <p:nvPr/>
        </p:nvPicPr>
        <p:blipFill>
          <a:blip r:embed="rId3"/>
          <a:stretch>
            <a:fillRect/>
          </a:stretch>
        </p:blipFill>
        <p:spPr>
          <a:xfrm>
            <a:off x="0" y="154217"/>
            <a:ext cx="11949196" cy="804742"/>
          </a:xfrm>
          <a:prstGeom prst="rect">
            <a:avLst/>
          </a:prstGeom>
        </p:spPr>
      </p:pic>
      <p:pic>
        <p:nvPicPr>
          <p:cNvPr id="9" name="Imagem 8">
            <a:extLst>
              <a:ext uri="{FF2B5EF4-FFF2-40B4-BE49-F238E27FC236}">
                <a16:creationId xmlns:a16="http://schemas.microsoft.com/office/drawing/2014/main" id="{763FEAE2-45C4-4FCA-97B5-98E50B071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09" y="2107275"/>
            <a:ext cx="5879088" cy="3206274"/>
          </a:xfrm>
          <a:prstGeom prst="rect">
            <a:avLst/>
          </a:prstGeom>
        </p:spPr>
      </p:pic>
      <p:sp>
        <p:nvSpPr>
          <p:cNvPr id="2" name="CaixaDeTexto 1">
            <a:extLst>
              <a:ext uri="{FF2B5EF4-FFF2-40B4-BE49-F238E27FC236}">
                <a16:creationId xmlns:a16="http://schemas.microsoft.com/office/drawing/2014/main" id="{26216362-CB34-4E56-A788-907E8852D325}"/>
              </a:ext>
            </a:extLst>
          </p:cNvPr>
          <p:cNvSpPr txBox="1"/>
          <p:nvPr/>
        </p:nvSpPr>
        <p:spPr>
          <a:xfrm>
            <a:off x="7236901" y="2107274"/>
            <a:ext cx="4410061" cy="2554545"/>
          </a:xfrm>
          <a:prstGeom prst="rect">
            <a:avLst/>
          </a:prstGeom>
          <a:noFill/>
        </p:spPr>
        <p:txBody>
          <a:bodyPr wrap="square" rtlCol="0">
            <a:spAutoFit/>
          </a:bodyPr>
          <a:lstStyle/>
          <a:p>
            <a:pPr algn="just"/>
            <a:r>
              <a:rPr lang="pt-BR" sz="1600" b="1" dirty="0"/>
              <a:t>A – morfologia normal da brânquia em </a:t>
            </a:r>
            <a:r>
              <a:rPr lang="pt-BR" sz="1600" b="1" dirty="0" err="1"/>
              <a:t>Astyanax</a:t>
            </a:r>
            <a:r>
              <a:rPr lang="pt-BR" sz="1600" b="1" dirty="0"/>
              <a:t> </a:t>
            </a:r>
            <a:r>
              <a:rPr lang="pt-BR" sz="1600" b="1" dirty="0" err="1"/>
              <a:t>altiparanae</a:t>
            </a:r>
            <a:r>
              <a:rPr lang="pt-BR" sz="1600" b="1" dirty="0"/>
              <a:t>, evidenciando o filamento branquial (F) e as lamelas secundárias (SL); </a:t>
            </a:r>
          </a:p>
          <a:p>
            <a:pPr algn="just"/>
            <a:r>
              <a:rPr lang="pt-BR" sz="1600" b="1" dirty="0"/>
              <a:t>B– brânquia de A. </a:t>
            </a:r>
            <a:r>
              <a:rPr lang="pt-BR" sz="1600" b="1" dirty="0" err="1"/>
              <a:t>altiparanae</a:t>
            </a:r>
            <a:r>
              <a:rPr lang="pt-BR" sz="1600" b="1" dirty="0"/>
              <a:t>, evidenciando aneurismas (A) em lamelas secundárias; </a:t>
            </a:r>
          </a:p>
          <a:p>
            <a:pPr algn="just"/>
            <a:r>
              <a:rPr lang="pt-BR" sz="1600" b="1" dirty="0"/>
              <a:t>C – brânquia de A. </a:t>
            </a:r>
            <a:r>
              <a:rPr lang="pt-BR" sz="1600" b="1" dirty="0" err="1"/>
              <a:t>altiparanae</a:t>
            </a:r>
            <a:r>
              <a:rPr lang="pt-BR" sz="1600" b="1" dirty="0"/>
              <a:t>, evidenciando fusão lamelar (LF); </a:t>
            </a:r>
          </a:p>
          <a:p>
            <a:pPr algn="just"/>
            <a:r>
              <a:rPr lang="pt-BR" sz="1600" b="1" dirty="0"/>
              <a:t>D – </a:t>
            </a:r>
            <a:r>
              <a:rPr lang="pt-BR" sz="1600" b="1" dirty="0" err="1"/>
              <a:t>brânquiade</a:t>
            </a:r>
            <a:r>
              <a:rPr lang="pt-BR" sz="1600" b="1" dirty="0"/>
              <a:t> A. </a:t>
            </a:r>
            <a:r>
              <a:rPr lang="pt-BR" sz="1600" b="1" dirty="0" err="1"/>
              <a:t>altiparanae</a:t>
            </a:r>
            <a:r>
              <a:rPr lang="pt-BR" sz="1600" b="1" dirty="0"/>
              <a:t>, apresentando hipertrofia celular, observe a dilatação citoplasmática (*).</a:t>
            </a:r>
          </a:p>
        </p:txBody>
      </p:sp>
      <p:pic>
        <p:nvPicPr>
          <p:cNvPr id="4" name="Imagem 3">
            <a:extLst>
              <a:ext uri="{FF2B5EF4-FFF2-40B4-BE49-F238E27FC236}">
                <a16:creationId xmlns:a16="http://schemas.microsoft.com/office/drawing/2014/main" id="{14CA4AAD-8543-42AF-9469-AFCA8FF6E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46" y="1614196"/>
            <a:ext cx="6068877" cy="5243804"/>
          </a:xfrm>
          <a:prstGeom prst="rect">
            <a:avLst/>
          </a:prstGeom>
        </p:spPr>
      </p:pic>
      <p:pic>
        <p:nvPicPr>
          <p:cNvPr id="6" name="Imagem 5">
            <a:extLst>
              <a:ext uri="{FF2B5EF4-FFF2-40B4-BE49-F238E27FC236}">
                <a16:creationId xmlns:a16="http://schemas.microsoft.com/office/drawing/2014/main" id="{04EA02B9-1AE5-4171-BD0A-FAFFB6C71055}"/>
              </a:ext>
            </a:extLst>
          </p:cNvPr>
          <p:cNvPicPr>
            <a:picLocks noChangeAspect="1"/>
          </p:cNvPicPr>
          <p:nvPr/>
        </p:nvPicPr>
        <p:blipFill>
          <a:blip r:embed="rId6"/>
          <a:stretch>
            <a:fillRect/>
          </a:stretch>
        </p:blipFill>
        <p:spPr>
          <a:xfrm>
            <a:off x="133527" y="1001124"/>
            <a:ext cx="6297714" cy="859611"/>
          </a:xfrm>
          <a:prstGeom prst="rect">
            <a:avLst/>
          </a:prstGeom>
        </p:spPr>
      </p:pic>
    </p:spTree>
    <p:extLst>
      <p:ext uri="{BB962C8B-B14F-4D97-AF65-F5344CB8AC3E}">
        <p14:creationId xmlns:p14="http://schemas.microsoft.com/office/powerpoint/2010/main" val="26135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96968B4-E39F-4E1C-8984-E3393180026F}"/>
              </a:ext>
            </a:extLst>
          </p:cNvPr>
          <p:cNvPicPr>
            <a:picLocks noChangeAspect="1"/>
          </p:cNvPicPr>
          <p:nvPr/>
        </p:nvPicPr>
        <p:blipFill>
          <a:blip r:embed="rId2"/>
          <a:stretch>
            <a:fillRect/>
          </a:stretch>
        </p:blipFill>
        <p:spPr>
          <a:xfrm>
            <a:off x="0" y="154217"/>
            <a:ext cx="11949196" cy="804742"/>
          </a:xfrm>
          <a:prstGeom prst="rect">
            <a:avLst/>
          </a:prstGeom>
        </p:spPr>
      </p:pic>
      <p:sp>
        <p:nvSpPr>
          <p:cNvPr id="6" name="CaixaDeTexto 5">
            <a:extLst>
              <a:ext uri="{FF2B5EF4-FFF2-40B4-BE49-F238E27FC236}">
                <a16:creationId xmlns:a16="http://schemas.microsoft.com/office/drawing/2014/main" id="{308EFD5B-3F3D-49B3-803E-F000B054039A}"/>
              </a:ext>
            </a:extLst>
          </p:cNvPr>
          <p:cNvSpPr txBox="1"/>
          <p:nvPr/>
        </p:nvSpPr>
        <p:spPr>
          <a:xfrm>
            <a:off x="250371" y="1099904"/>
            <a:ext cx="6097554" cy="584775"/>
          </a:xfrm>
          <a:prstGeom prst="rect">
            <a:avLst/>
          </a:prstGeom>
          <a:noFill/>
        </p:spPr>
        <p:txBody>
          <a:bodyPr wrap="square">
            <a:spAutoFit/>
          </a:bodyPr>
          <a:lstStyle/>
          <a:p>
            <a:r>
              <a:rPr lang="pt-BR" sz="3200" b="1" dirty="0"/>
              <a:t>Detergentes Biodegradáveis</a:t>
            </a:r>
          </a:p>
        </p:txBody>
      </p:sp>
      <p:sp>
        <p:nvSpPr>
          <p:cNvPr id="2" name="CaixaDeTexto 1">
            <a:extLst>
              <a:ext uri="{FF2B5EF4-FFF2-40B4-BE49-F238E27FC236}">
                <a16:creationId xmlns:a16="http://schemas.microsoft.com/office/drawing/2014/main" id="{560678F9-72B9-4926-B78B-9B1D9C2C8210}"/>
              </a:ext>
            </a:extLst>
          </p:cNvPr>
          <p:cNvSpPr txBox="1"/>
          <p:nvPr/>
        </p:nvSpPr>
        <p:spPr>
          <a:xfrm>
            <a:off x="7735078" y="2274838"/>
            <a:ext cx="4214118" cy="3046988"/>
          </a:xfrm>
          <a:prstGeom prst="rect">
            <a:avLst/>
          </a:prstGeom>
          <a:noFill/>
        </p:spPr>
        <p:txBody>
          <a:bodyPr wrap="square" rtlCol="0">
            <a:spAutoFit/>
          </a:bodyPr>
          <a:lstStyle/>
          <a:p>
            <a:pPr algn="just"/>
            <a:r>
              <a:rPr lang="pt-BR" sz="1600" b="1" dirty="0"/>
              <a:t>A – morfologia normal da brânquia em </a:t>
            </a:r>
            <a:r>
              <a:rPr lang="pt-BR" sz="1600" b="1" dirty="0" err="1"/>
              <a:t>Prochilodus</a:t>
            </a:r>
            <a:r>
              <a:rPr lang="pt-BR" sz="1600" b="1" dirty="0"/>
              <a:t> </a:t>
            </a:r>
            <a:r>
              <a:rPr lang="pt-BR" sz="1600" b="1" dirty="0" err="1"/>
              <a:t>lineatus</a:t>
            </a:r>
            <a:r>
              <a:rPr lang="pt-BR" sz="1600" b="1" dirty="0"/>
              <a:t>, evidenciando o filamento branquial (F) e as lamelas secundárias (SL);</a:t>
            </a:r>
          </a:p>
          <a:p>
            <a:pPr algn="just"/>
            <a:r>
              <a:rPr lang="pt-BR" sz="1600" b="1" dirty="0"/>
              <a:t> B-brânquia de P. </a:t>
            </a:r>
            <a:r>
              <a:rPr lang="pt-BR" sz="1600" b="1" dirty="0" err="1"/>
              <a:t>lineatus</a:t>
            </a:r>
            <a:r>
              <a:rPr lang="pt-BR" sz="1600" b="1" dirty="0"/>
              <a:t> mostrando aneurismas (*) em lamelas secundárias e fusão de lamelas (LF); </a:t>
            </a:r>
          </a:p>
          <a:p>
            <a:pPr algn="just"/>
            <a:r>
              <a:rPr lang="pt-BR" sz="1600" b="1" dirty="0"/>
              <a:t>C – brânquia de P. </a:t>
            </a:r>
            <a:r>
              <a:rPr lang="pt-BR" sz="1600" b="1" dirty="0" err="1"/>
              <a:t>lineatus</a:t>
            </a:r>
            <a:r>
              <a:rPr lang="pt-BR" sz="1600" b="1" dirty="0"/>
              <a:t>, evidenciando lamelas fusão entre dois filamentos diferentes (LF); </a:t>
            </a:r>
          </a:p>
          <a:p>
            <a:pPr algn="just"/>
            <a:r>
              <a:rPr lang="pt-BR" sz="1600" b="1" dirty="0"/>
              <a:t>D – brânquia de P. </a:t>
            </a:r>
            <a:r>
              <a:rPr lang="pt-BR" sz="1600" b="1" dirty="0" err="1"/>
              <a:t>lineatus</a:t>
            </a:r>
            <a:r>
              <a:rPr lang="pt-BR" sz="1600" b="1" dirty="0"/>
              <a:t> evidenciando hiperplasia do epitélio filamentoso branquial (H).</a:t>
            </a:r>
          </a:p>
        </p:txBody>
      </p:sp>
      <p:pic>
        <p:nvPicPr>
          <p:cNvPr id="5" name="Imagem 4">
            <a:extLst>
              <a:ext uri="{FF2B5EF4-FFF2-40B4-BE49-F238E27FC236}">
                <a16:creationId xmlns:a16="http://schemas.microsoft.com/office/drawing/2014/main" id="{49F6511D-48D1-46B7-9054-736CE89EE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0" y="1661352"/>
            <a:ext cx="7335417" cy="4876887"/>
          </a:xfrm>
          <a:prstGeom prst="rect">
            <a:avLst/>
          </a:prstGeom>
        </p:spPr>
      </p:pic>
    </p:spTree>
    <p:extLst>
      <p:ext uri="{BB962C8B-B14F-4D97-AF65-F5344CB8AC3E}">
        <p14:creationId xmlns:p14="http://schemas.microsoft.com/office/powerpoint/2010/main" val="28554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FB2693C-13FA-4805-B65A-8485A07C04D1}"/>
              </a:ext>
            </a:extLst>
          </p:cNvPr>
          <p:cNvPicPr>
            <a:picLocks noChangeAspect="1"/>
          </p:cNvPicPr>
          <p:nvPr/>
        </p:nvPicPr>
        <p:blipFill>
          <a:blip r:embed="rId2"/>
          <a:stretch>
            <a:fillRect/>
          </a:stretch>
        </p:blipFill>
        <p:spPr>
          <a:xfrm>
            <a:off x="0" y="128171"/>
            <a:ext cx="11949196" cy="804742"/>
          </a:xfrm>
          <a:prstGeom prst="rect">
            <a:avLst/>
          </a:prstGeom>
        </p:spPr>
      </p:pic>
      <p:sp>
        <p:nvSpPr>
          <p:cNvPr id="7" name="CaixaDeTexto 6">
            <a:extLst>
              <a:ext uri="{FF2B5EF4-FFF2-40B4-BE49-F238E27FC236}">
                <a16:creationId xmlns:a16="http://schemas.microsoft.com/office/drawing/2014/main" id="{ED11E0B0-E3D9-40EB-A309-0A8D0FCC8C5C}"/>
              </a:ext>
            </a:extLst>
          </p:cNvPr>
          <p:cNvSpPr txBox="1"/>
          <p:nvPr/>
        </p:nvSpPr>
        <p:spPr>
          <a:xfrm>
            <a:off x="242804" y="932913"/>
            <a:ext cx="6139542" cy="584775"/>
          </a:xfrm>
          <a:prstGeom prst="rect">
            <a:avLst/>
          </a:prstGeom>
          <a:noFill/>
        </p:spPr>
        <p:txBody>
          <a:bodyPr wrap="square">
            <a:spAutoFit/>
          </a:bodyPr>
          <a:lstStyle/>
          <a:p>
            <a:r>
              <a:rPr lang="pt-BR" sz="3200" b="1" dirty="0"/>
              <a:t>Detergentes Biodegradáveis</a:t>
            </a:r>
          </a:p>
        </p:txBody>
      </p:sp>
      <p:sp>
        <p:nvSpPr>
          <p:cNvPr id="2" name="CaixaDeTexto 1">
            <a:extLst>
              <a:ext uri="{FF2B5EF4-FFF2-40B4-BE49-F238E27FC236}">
                <a16:creationId xmlns:a16="http://schemas.microsoft.com/office/drawing/2014/main" id="{D948C141-8C7C-435B-BC14-75D4CCE4A621}"/>
              </a:ext>
            </a:extLst>
          </p:cNvPr>
          <p:cNvSpPr txBox="1"/>
          <p:nvPr/>
        </p:nvSpPr>
        <p:spPr>
          <a:xfrm>
            <a:off x="6867330" y="2247459"/>
            <a:ext cx="5001209" cy="3539430"/>
          </a:xfrm>
          <a:prstGeom prst="rect">
            <a:avLst/>
          </a:prstGeom>
          <a:noFill/>
        </p:spPr>
        <p:txBody>
          <a:bodyPr wrap="square" rtlCol="0">
            <a:spAutoFit/>
          </a:bodyPr>
          <a:lstStyle/>
          <a:p>
            <a:pPr algn="just"/>
            <a:r>
              <a:rPr lang="pt-BR" sz="1600" b="1" dirty="0"/>
              <a:t>A – brânquia de </a:t>
            </a:r>
            <a:r>
              <a:rPr lang="pt-BR" sz="1600" b="1" dirty="0" err="1"/>
              <a:t>Astyanax</a:t>
            </a:r>
            <a:r>
              <a:rPr lang="pt-BR" sz="1600" b="1" dirty="0"/>
              <a:t> </a:t>
            </a:r>
            <a:r>
              <a:rPr lang="pt-BR" sz="1600" b="1" dirty="0" err="1"/>
              <a:t>altiparanae</a:t>
            </a:r>
            <a:r>
              <a:rPr lang="pt-BR" sz="1600" b="1" dirty="0"/>
              <a:t>, observe que não há reação positiva para células mucosas; </a:t>
            </a:r>
          </a:p>
          <a:p>
            <a:pPr algn="just"/>
            <a:r>
              <a:rPr lang="pt-BR" sz="1600" b="1" dirty="0"/>
              <a:t>B – brânquia de A. </a:t>
            </a:r>
            <a:r>
              <a:rPr lang="pt-BR" sz="1600" b="1" dirty="0" err="1"/>
              <a:t>altiparanae</a:t>
            </a:r>
            <a:r>
              <a:rPr lang="pt-BR" sz="1600" b="1" dirty="0"/>
              <a:t>, após  exposição a poluentes, observe reação positiva para células mucosas nas lamelas secundárias (seta) e entre elas (ponta de seta);</a:t>
            </a:r>
          </a:p>
          <a:p>
            <a:pPr algn="just"/>
            <a:r>
              <a:rPr lang="pt-BR" sz="1600" b="1" dirty="0"/>
              <a:t>C – fusão das lamelas de dois filamentos branquiais (área destacada), após exposição aos poluentes, nota-se a presença de muitas células mucosas; </a:t>
            </a:r>
          </a:p>
          <a:p>
            <a:pPr algn="just"/>
            <a:r>
              <a:rPr lang="pt-BR" sz="1600" b="1" dirty="0"/>
              <a:t>D – início do processo de fusão das lamelas, observe que inicia com duas células mucosas. O mesmo padrão apresentado aqui foi encontrado para </a:t>
            </a:r>
            <a:r>
              <a:rPr lang="pt-BR" sz="1600" b="1" dirty="0" err="1"/>
              <a:t>Prochilodus</a:t>
            </a:r>
            <a:r>
              <a:rPr lang="pt-BR" sz="1600" b="1" dirty="0"/>
              <a:t> </a:t>
            </a:r>
            <a:r>
              <a:rPr lang="pt-BR" sz="1600" b="1" dirty="0" err="1"/>
              <a:t>lineatus.F</a:t>
            </a:r>
            <a:r>
              <a:rPr lang="pt-BR" sz="1600" b="1" dirty="0"/>
              <a:t> – filamento branquial; SL – lamelas secundárias.</a:t>
            </a:r>
          </a:p>
        </p:txBody>
      </p:sp>
      <p:pic>
        <p:nvPicPr>
          <p:cNvPr id="6" name="Imagem 5">
            <a:extLst>
              <a:ext uri="{FF2B5EF4-FFF2-40B4-BE49-F238E27FC236}">
                <a16:creationId xmlns:a16="http://schemas.microsoft.com/office/drawing/2014/main" id="{26D3335C-B338-4488-85D4-D807049F0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08" y="1640396"/>
            <a:ext cx="6028276" cy="4956165"/>
          </a:xfrm>
          <a:prstGeom prst="rect">
            <a:avLst/>
          </a:prstGeom>
        </p:spPr>
      </p:pic>
    </p:spTree>
    <p:extLst>
      <p:ext uri="{BB962C8B-B14F-4D97-AF65-F5344CB8AC3E}">
        <p14:creationId xmlns:p14="http://schemas.microsoft.com/office/powerpoint/2010/main" val="192115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7B63AFF9-593F-4DD8-B991-D6186774832D}"/>
              </a:ext>
            </a:extLst>
          </p:cNvPr>
          <p:cNvSpPr txBox="1"/>
          <p:nvPr/>
        </p:nvSpPr>
        <p:spPr>
          <a:xfrm>
            <a:off x="7381239" y="2766301"/>
            <a:ext cx="4708849" cy="2031325"/>
          </a:xfrm>
          <a:prstGeom prst="rect">
            <a:avLst/>
          </a:prstGeom>
          <a:noFill/>
        </p:spPr>
        <p:txBody>
          <a:bodyPr wrap="square" rtlCol="0">
            <a:spAutoFit/>
          </a:bodyPr>
          <a:lstStyle/>
          <a:p>
            <a:pPr algn="just"/>
            <a:r>
              <a:rPr lang="pt-BR" sz="1400" b="1" dirty="0"/>
              <a:t>A – brânquia de </a:t>
            </a:r>
            <a:r>
              <a:rPr lang="pt-BR" sz="1400" b="1" dirty="0" err="1"/>
              <a:t>Astyanax</a:t>
            </a:r>
            <a:r>
              <a:rPr lang="pt-BR" sz="1400" b="1" dirty="0"/>
              <a:t> </a:t>
            </a:r>
            <a:r>
              <a:rPr lang="pt-BR" sz="1400" b="1" dirty="0" err="1"/>
              <a:t>altiparanae</a:t>
            </a:r>
            <a:r>
              <a:rPr lang="pt-BR" sz="1400" b="1" dirty="0"/>
              <a:t>, observe a reação positiva para lisossomos (área destacada). O mesmo padrão apresentado aqui foi encontrado para </a:t>
            </a:r>
            <a:r>
              <a:rPr lang="pt-BR" sz="1400" b="1" dirty="0" err="1"/>
              <a:t>Prochilodus</a:t>
            </a:r>
            <a:r>
              <a:rPr lang="pt-BR" sz="1400" b="1" dirty="0"/>
              <a:t> </a:t>
            </a:r>
            <a:r>
              <a:rPr lang="pt-BR" sz="1400" b="1" dirty="0" err="1"/>
              <a:t>lineatus</a:t>
            </a:r>
            <a:r>
              <a:rPr lang="pt-BR" sz="1400" b="1" dirty="0"/>
              <a:t>, no grupo controle; </a:t>
            </a:r>
          </a:p>
          <a:p>
            <a:pPr algn="just"/>
            <a:r>
              <a:rPr lang="pt-BR" sz="1400" b="1" dirty="0"/>
              <a:t>B – brânquia de A. </a:t>
            </a:r>
            <a:r>
              <a:rPr lang="pt-BR" sz="1400" b="1" dirty="0" err="1"/>
              <a:t>altiparanae</a:t>
            </a:r>
            <a:r>
              <a:rPr lang="pt-BR" sz="1400" b="1" dirty="0"/>
              <a:t> após exposição ao detergente, observe a ausência de lisossomos, o mesmo padrão aqui apresentado foi encontrado para o lago urbano e os grupos expostos em P. </a:t>
            </a:r>
            <a:r>
              <a:rPr lang="pt-BR" sz="1400" b="1" dirty="0" err="1"/>
              <a:t>lineatus.F</a:t>
            </a:r>
            <a:r>
              <a:rPr lang="pt-BR" sz="1400" b="1" dirty="0"/>
              <a:t> – filamento branquial; SL – lamelas secundárias. Técnica: </a:t>
            </a:r>
            <a:r>
              <a:rPr lang="pt-BR" sz="1400" b="1" dirty="0" err="1"/>
              <a:t>Gomori</a:t>
            </a:r>
            <a:r>
              <a:rPr lang="pt-BR" sz="1400" b="1" dirty="0"/>
              <a:t>.</a:t>
            </a:r>
          </a:p>
        </p:txBody>
      </p:sp>
      <p:pic>
        <p:nvPicPr>
          <p:cNvPr id="5" name="Imagem 4">
            <a:extLst>
              <a:ext uri="{FF2B5EF4-FFF2-40B4-BE49-F238E27FC236}">
                <a16:creationId xmlns:a16="http://schemas.microsoft.com/office/drawing/2014/main" id="{49AE2FC1-E7E2-48EC-AD99-ED9F18629BB1}"/>
              </a:ext>
            </a:extLst>
          </p:cNvPr>
          <p:cNvPicPr>
            <a:picLocks noChangeAspect="1"/>
          </p:cNvPicPr>
          <p:nvPr/>
        </p:nvPicPr>
        <p:blipFill>
          <a:blip r:embed="rId2"/>
          <a:stretch>
            <a:fillRect/>
          </a:stretch>
        </p:blipFill>
        <p:spPr>
          <a:xfrm>
            <a:off x="0" y="128171"/>
            <a:ext cx="11949196" cy="804742"/>
          </a:xfrm>
          <a:prstGeom prst="rect">
            <a:avLst/>
          </a:prstGeom>
        </p:spPr>
      </p:pic>
      <p:pic>
        <p:nvPicPr>
          <p:cNvPr id="7" name="Imagem 6">
            <a:extLst>
              <a:ext uri="{FF2B5EF4-FFF2-40B4-BE49-F238E27FC236}">
                <a16:creationId xmlns:a16="http://schemas.microsoft.com/office/drawing/2014/main" id="{9158E4D7-01BE-4607-9E88-A26405CDC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7212"/>
            <a:ext cx="7381084" cy="3389501"/>
          </a:xfrm>
          <a:prstGeom prst="rect">
            <a:avLst/>
          </a:prstGeom>
        </p:spPr>
      </p:pic>
      <p:pic>
        <p:nvPicPr>
          <p:cNvPr id="8" name="Imagem 7">
            <a:extLst>
              <a:ext uri="{FF2B5EF4-FFF2-40B4-BE49-F238E27FC236}">
                <a16:creationId xmlns:a16="http://schemas.microsoft.com/office/drawing/2014/main" id="{A4297182-F61A-41AC-B555-0E5D0AE689D9}"/>
              </a:ext>
            </a:extLst>
          </p:cNvPr>
          <p:cNvPicPr>
            <a:picLocks noChangeAspect="1"/>
          </p:cNvPicPr>
          <p:nvPr/>
        </p:nvPicPr>
        <p:blipFill>
          <a:blip r:embed="rId4"/>
          <a:stretch>
            <a:fillRect/>
          </a:stretch>
        </p:blipFill>
        <p:spPr>
          <a:xfrm>
            <a:off x="0" y="1080257"/>
            <a:ext cx="6297714" cy="859611"/>
          </a:xfrm>
          <a:prstGeom prst="rect">
            <a:avLst/>
          </a:prstGeom>
        </p:spPr>
      </p:pic>
    </p:spTree>
    <p:extLst>
      <p:ext uri="{BB962C8B-B14F-4D97-AF65-F5344CB8AC3E}">
        <p14:creationId xmlns:p14="http://schemas.microsoft.com/office/powerpoint/2010/main" val="106186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ED6A8BD-E889-437A-AAE1-C08B8045ABA9}"/>
              </a:ext>
            </a:extLst>
          </p:cNvPr>
          <p:cNvSpPr>
            <a:spLocks noGrp="1"/>
          </p:cNvSpPr>
          <p:nvPr>
            <p:ph type="title"/>
          </p:nvPr>
        </p:nvSpPr>
        <p:spPr>
          <a:xfrm>
            <a:off x="381000" y="1023758"/>
            <a:ext cx="10515600" cy="1325563"/>
          </a:xfrm>
        </p:spPr>
        <p:txBody>
          <a:bodyPr>
            <a:normAutofit/>
          </a:bodyPr>
          <a:lstStyle/>
          <a:p>
            <a:r>
              <a:rPr lang="pt-BR" sz="3200" b="1" dirty="0">
                <a:latin typeface="+mn-lt"/>
              </a:rPr>
              <a:t>Microcistina </a:t>
            </a:r>
          </a:p>
        </p:txBody>
      </p:sp>
      <p:pic>
        <p:nvPicPr>
          <p:cNvPr id="3" name="Espaço Reservado para Conteúdo 2">
            <a:extLst>
              <a:ext uri="{FF2B5EF4-FFF2-40B4-BE49-F238E27FC236}">
                <a16:creationId xmlns:a16="http://schemas.microsoft.com/office/drawing/2014/main" id="{D98DC609-9C14-4BB3-AC3F-CECA3DA33E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192" y="2216551"/>
            <a:ext cx="7563808" cy="4106067"/>
          </a:xfrm>
        </p:spPr>
      </p:pic>
      <p:pic>
        <p:nvPicPr>
          <p:cNvPr id="4" name="Imagem 3">
            <a:extLst>
              <a:ext uri="{FF2B5EF4-FFF2-40B4-BE49-F238E27FC236}">
                <a16:creationId xmlns:a16="http://schemas.microsoft.com/office/drawing/2014/main" id="{55C2C7CB-E1B4-41B9-8F1E-FDE166EAD571}"/>
              </a:ext>
            </a:extLst>
          </p:cNvPr>
          <p:cNvPicPr>
            <a:picLocks noChangeAspect="1"/>
          </p:cNvPicPr>
          <p:nvPr/>
        </p:nvPicPr>
        <p:blipFill>
          <a:blip r:embed="rId3"/>
          <a:stretch>
            <a:fillRect/>
          </a:stretch>
        </p:blipFill>
        <p:spPr>
          <a:xfrm>
            <a:off x="0" y="109372"/>
            <a:ext cx="11949196" cy="804742"/>
          </a:xfrm>
          <a:prstGeom prst="rect">
            <a:avLst/>
          </a:prstGeom>
        </p:spPr>
      </p:pic>
      <p:pic>
        <p:nvPicPr>
          <p:cNvPr id="8" name="Imagem 7">
            <a:extLst>
              <a:ext uri="{FF2B5EF4-FFF2-40B4-BE49-F238E27FC236}">
                <a16:creationId xmlns:a16="http://schemas.microsoft.com/office/drawing/2014/main" id="{3523150E-4F95-4839-9EEA-8237641E0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458966"/>
            <a:ext cx="4900127" cy="2178438"/>
          </a:xfrm>
          <a:prstGeom prst="rect">
            <a:avLst/>
          </a:prstGeom>
        </p:spPr>
      </p:pic>
    </p:spTree>
    <p:extLst>
      <p:ext uri="{BB962C8B-B14F-4D97-AF65-F5344CB8AC3E}">
        <p14:creationId xmlns:p14="http://schemas.microsoft.com/office/powerpoint/2010/main" val="4014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B6A1829-017B-4A42-B27A-603D5DDC2642}"/>
              </a:ext>
            </a:extLst>
          </p:cNvPr>
          <p:cNvSpPr>
            <a:spLocks noGrp="1"/>
          </p:cNvSpPr>
          <p:nvPr>
            <p:ph type="title"/>
          </p:nvPr>
        </p:nvSpPr>
        <p:spPr>
          <a:xfrm>
            <a:off x="838200" y="1357923"/>
            <a:ext cx="10515600" cy="980474"/>
          </a:xfrm>
        </p:spPr>
        <p:txBody>
          <a:bodyPr/>
          <a:lstStyle/>
          <a:p>
            <a:r>
              <a:rPr lang="pt-BR" b="1" dirty="0"/>
              <a:t>Minha definição de Histotecnologia</a:t>
            </a:r>
          </a:p>
        </p:txBody>
      </p:sp>
      <p:sp>
        <p:nvSpPr>
          <p:cNvPr id="10" name="Espaço Reservado para Conteúdo 9">
            <a:extLst>
              <a:ext uri="{FF2B5EF4-FFF2-40B4-BE49-F238E27FC236}">
                <a16:creationId xmlns:a16="http://schemas.microsoft.com/office/drawing/2014/main" id="{3FDF5B05-5612-4470-AFC1-96861AB04C1C}"/>
              </a:ext>
            </a:extLst>
          </p:cNvPr>
          <p:cNvSpPr>
            <a:spLocks noGrp="1"/>
          </p:cNvSpPr>
          <p:nvPr>
            <p:ph idx="1"/>
          </p:nvPr>
        </p:nvSpPr>
        <p:spPr>
          <a:xfrm>
            <a:off x="838200" y="2773039"/>
            <a:ext cx="10515600" cy="4351338"/>
          </a:xfrm>
        </p:spPr>
        <p:txBody>
          <a:bodyPr/>
          <a:lstStyle/>
          <a:p>
            <a:pPr algn="just"/>
            <a:r>
              <a:rPr lang="pt-BR" dirty="0"/>
              <a:t>A Histotecnologia é uma sub área da “Ciências da Vida”.</a:t>
            </a:r>
          </a:p>
          <a:p>
            <a:pPr algn="just"/>
            <a:r>
              <a:rPr lang="pt-BR" dirty="0"/>
              <a:t>Que se encarrega de preparar amostras Biológicas para analise microscópicas.</a:t>
            </a:r>
          </a:p>
          <a:p>
            <a:pPr algn="just"/>
            <a:endParaRPr lang="pt-BR" dirty="0"/>
          </a:p>
          <a:p>
            <a:pPr algn="just"/>
            <a:r>
              <a:rPr lang="pt-BR" dirty="0"/>
              <a:t>É uma ferramenta indispensável para o diagnostico anatomopatológico.    </a:t>
            </a:r>
          </a:p>
          <a:p>
            <a:pPr algn="just"/>
            <a:r>
              <a:rPr lang="pt-BR" dirty="0"/>
              <a:t>É muito importante no Desenvolvimento de pesquisas cientificas.  </a:t>
            </a:r>
          </a:p>
        </p:txBody>
      </p:sp>
      <p:grpSp>
        <p:nvGrpSpPr>
          <p:cNvPr id="6" name="Agrupar 5">
            <a:extLst>
              <a:ext uri="{FF2B5EF4-FFF2-40B4-BE49-F238E27FC236}">
                <a16:creationId xmlns:a16="http://schemas.microsoft.com/office/drawing/2014/main" id="{8FDC97A4-5638-4AF4-A245-EB7F555B8F64}"/>
              </a:ext>
            </a:extLst>
          </p:cNvPr>
          <p:cNvGrpSpPr/>
          <p:nvPr/>
        </p:nvGrpSpPr>
        <p:grpSpPr>
          <a:xfrm>
            <a:off x="115535" y="284039"/>
            <a:ext cx="11818886" cy="745772"/>
            <a:chOff x="115535" y="284039"/>
            <a:chExt cx="11818886" cy="745772"/>
          </a:xfrm>
        </p:grpSpPr>
        <p:sp>
          <p:nvSpPr>
            <p:cNvPr id="7" name="Retângulo 6">
              <a:extLst>
                <a:ext uri="{FF2B5EF4-FFF2-40B4-BE49-F238E27FC236}">
                  <a16:creationId xmlns:a16="http://schemas.microsoft.com/office/drawing/2014/main" id="{A9D89426-B67D-45F1-9FEC-CC5BC9ACA025}"/>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8" name="Imagem 7">
              <a:extLst>
                <a:ext uri="{FF2B5EF4-FFF2-40B4-BE49-F238E27FC236}">
                  <a16:creationId xmlns:a16="http://schemas.microsoft.com/office/drawing/2014/main" id="{FB97CA90-04DE-4F6B-8795-D4A31475C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Tree>
    <p:extLst>
      <p:ext uri="{BB962C8B-B14F-4D97-AF65-F5344CB8AC3E}">
        <p14:creationId xmlns:p14="http://schemas.microsoft.com/office/powerpoint/2010/main" val="322305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E4750B7-0632-4FF1-A25F-A19721595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387" y="1125065"/>
            <a:ext cx="3674018" cy="5533053"/>
          </a:xfrm>
          <a:prstGeom prst="rect">
            <a:avLst/>
          </a:prstGeom>
        </p:spPr>
      </p:pic>
      <p:pic>
        <p:nvPicPr>
          <p:cNvPr id="4" name="Imagem 3">
            <a:extLst>
              <a:ext uri="{FF2B5EF4-FFF2-40B4-BE49-F238E27FC236}">
                <a16:creationId xmlns:a16="http://schemas.microsoft.com/office/drawing/2014/main" id="{74DB2540-41A5-4ED4-9E54-D17695DD7BD9}"/>
              </a:ext>
            </a:extLst>
          </p:cNvPr>
          <p:cNvPicPr>
            <a:picLocks noChangeAspect="1"/>
          </p:cNvPicPr>
          <p:nvPr/>
        </p:nvPicPr>
        <p:blipFill>
          <a:blip r:embed="rId3"/>
          <a:stretch>
            <a:fillRect/>
          </a:stretch>
        </p:blipFill>
        <p:spPr>
          <a:xfrm>
            <a:off x="-93202" y="124809"/>
            <a:ext cx="11949196" cy="804742"/>
          </a:xfrm>
          <a:prstGeom prst="rect">
            <a:avLst/>
          </a:prstGeom>
        </p:spPr>
      </p:pic>
      <p:sp>
        <p:nvSpPr>
          <p:cNvPr id="5" name="CaixaDeTexto 4">
            <a:extLst>
              <a:ext uri="{FF2B5EF4-FFF2-40B4-BE49-F238E27FC236}">
                <a16:creationId xmlns:a16="http://schemas.microsoft.com/office/drawing/2014/main" id="{3106BB68-8F07-4759-AEBF-B4C6F8125B1C}"/>
              </a:ext>
            </a:extLst>
          </p:cNvPr>
          <p:cNvSpPr txBox="1"/>
          <p:nvPr/>
        </p:nvSpPr>
        <p:spPr>
          <a:xfrm>
            <a:off x="7689037" y="2711270"/>
            <a:ext cx="3993502" cy="2360644"/>
          </a:xfrm>
          <a:prstGeom prst="rect">
            <a:avLst/>
          </a:prstGeom>
          <a:noFill/>
        </p:spPr>
        <p:txBody>
          <a:bodyPr wrap="square" rtlCol="0">
            <a:spAutoFit/>
          </a:bodyPr>
          <a:lstStyle/>
          <a:p>
            <a:endParaRPr lang="pt-BR" dirty="0"/>
          </a:p>
        </p:txBody>
      </p:sp>
      <p:pic>
        <p:nvPicPr>
          <p:cNvPr id="6" name="Imagem 5">
            <a:extLst>
              <a:ext uri="{FF2B5EF4-FFF2-40B4-BE49-F238E27FC236}">
                <a16:creationId xmlns:a16="http://schemas.microsoft.com/office/drawing/2014/main" id="{49379A49-A110-4E72-B5DC-84F1040FD6D6}"/>
              </a:ext>
            </a:extLst>
          </p:cNvPr>
          <p:cNvPicPr>
            <a:picLocks noChangeAspect="1"/>
          </p:cNvPicPr>
          <p:nvPr/>
        </p:nvPicPr>
        <p:blipFill>
          <a:blip r:embed="rId4"/>
          <a:stretch>
            <a:fillRect/>
          </a:stretch>
        </p:blipFill>
        <p:spPr>
          <a:xfrm>
            <a:off x="7586380" y="1800737"/>
            <a:ext cx="3993226" cy="2365453"/>
          </a:xfrm>
          <a:prstGeom prst="rect">
            <a:avLst/>
          </a:prstGeom>
        </p:spPr>
      </p:pic>
      <p:sp>
        <p:nvSpPr>
          <p:cNvPr id="8" name="CaixaDeTexto 7">
            <a:extLst>
              <a:ext uri="{FF2B5EF4-FFF2-40B4-BE49-F238E27FC236}">
                <a16:creationId xmlns:a16="http://schemas.microsoft.com/office/drawing/2014/main" id="{5E97ACD2-B3B6-4C7C-B022-ACCCC2C32B8B}"/>
              </a:ext>
            </a:extLst>
          </p:cNvPr>
          <p:cNvSpPr txBox="1"/>
          <p:nvPr/>
        </p:nvSpPr>
        <p:spPr>
          <a:xfrm>
            <a:off x="8090391" y="3234057"/>
            <a:ext cx="2985204" cy="1384995"/>
          </a:xfrm>
          <a:prstGeom prst="rect">
            <a:avLst/>
          </a:prstGeom>
          <a:noFill/>
        </p:spPr>
        <p:txBody>
          <a:bodyPr wrap="square">
            <a:spAutoFit/>
          </a:bodyPr>
          <a:lstStyle/>
          <a:p>
            <a:pPr algn="just"/>
            <a:r>
              <a:rPr lang="pt-BR" sz="1400" b="1" dirty="0"/>
              <a:t>Técnica PAS. Observe a distribuição homogênea do glicogênio </a:t>
            </a:r>
            <a:r>
              <a:rPr lang="pt-BR" sz="1400" b="1" dirty="0" err="1"/>
              <a:t>nogrupo</a:t>
            </a:r>
            <a:r>
              <a:rPr lang="pt-BR" sz="1400" b="1" dirty="0"/>
              <a:t> controle (A) e o deslocamento dessa substância para a periferia </a:t>
            </a:r>
            <a:r>
              <a:rPr lang="pt-BR" sz="1400" b="1" dirty="0" err="1"/>
              <a:t>celulare</a:t>
            </a:r>
            <a:r>
              <a:rPr lang="pt-BR" sz="1400" b="1" dirty="0"/>
              <a:t> região perinuclear no grupo M1.0 96 h (B).</a:t>
            </a:r>
          </a:p>
        </p:txBody>
      </p:sp>
      <p:pic>
        <p:nvPicPr>
          <p:cNvPr id="9" name="Imagem 8">
            <a:extLst>
              <a:ext uri="{FF2B5EF4-FFF2-40B4-BE49-F238E27FC236}">
                <a16:creationId xmlns:a16="http://schemas.microsoft.com/office/drawing/2014/main" id="{06331D5B-74D7-4D89-9095-353F1574FD81}"/>
              </a:ext>
            </a:extLst>
          </p:cNvPr>
          <p:cNvPicPr>
            <a:picLocks noChangeAspect="1"/>
          </p:cNvPicPr>
          <p:nvPr/>
        </p:nvPicPr>
        <p:blipFill>
          <a:blip r:embed="rId5"/>
          <a:stretch>
            <a:fillRect/>
          </a:stretch>
        </p:blipFill>
        <p:spPr>
          <a:xfrm>
            <a:off x="317915" y="1390605"/>
            <a:ext cx="6255038" cy="859611"/>
          </a:xfrm>
          <a:prstGeom prst="rect">
            <a:avLst/>
          </a:prstGeom>
        </p:spPr>
      </p:pic>
    </p:spTree>
    <p:extLst>
      <p:ext uri="{BB962C8B-B14F-4D97-AF65-F5344CB8AC3E}">
        <p14:creationId xmlns:p14="http://schemas.microsoft.com/office/powerpoint/2010/main" val="203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D053947-98B4-4935-A647-61F41E9C04D3}"/>
              </a:ext>
            </a:extLst>
          </p:cNvPr>
          <p:cNvPicPr>
            <a:picLocks noChangeAspect="1"/>
          </p:cNvPicPr>
          <p:nvPr/>
        </p:nvPicPr>
        <p:blipFill>
          <a:blip r:embed="rId2"/>
          <a:stretch>
            <a:fillRect/>
          </a:stretch>
        </p:blipFill>
        <p:spPr>
          <a:xfrm>
            <a:off x="0" y="115478"/>
            <a:ext cx="11949196" cy="804742"/>
          </a:xfrm>
          <a:prstGeom prst="rect">
            <a:avLst/>
          </a:prstGeom>
        </p:spPr>
      </p:pic>
      <p:pic>
        <p:nvPicPr>
          <p:cNvPr id="6" name="Imagem 5">
            <a:extLst>
              <a:ext uri="{FF2B5EF4-FFF2-40B4-BE49-F238E27FC236}">
                <a16:creationId xmlns:a16="http://schemas.microsoft.com/office/drawing/2014/main" id="{AD2053AE-110F-4113-BF24-062B33222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499" y="1135482"/>
            <a:ext cx="3356248" cy="5741179"/>
          </a:xfrm>
          <a:prstGeom prst="rect">
            <a:avLst/>
          </a:prstGeom>
        </p:spPr>
      </p:pic>
      <p:sp>
        <p:nvSpPr>
          <p:cNvPr id="8" name="CaixaDeTexto 7">
            <a:extLst>
              <a:ext uri="{FF2B5EF4-FFF2-40B4-BE49-F238E27FC236}">
                <a16:creationId xmlns:a16="http://schemas.microsoft.com/office/drawing/2014/main" id="{CC1BF8A1-E6E0-4C0E-BA78-5A49FB5F8D35}"/>
              </a:ext>
            </a:extLst>
          </p:cNvPr>
          <p:cNvSpPr txBox="1"/>
          <p:nvPr/>
        </p:nvSpPr>
        <p:spPr>
          <a:xfrm>
            <a:off x="501521" y="1388157"/>
            <a:ext cx="6097554" cy="584775"/>
          </a:xfrm>
          <a:prstGeom prst="rect">
            <a:avLst/>
          </a:prstGeom>
          <a:noFill/>
        </p:spPr>
        <p:txBody>
          <a:bodyPr wrap="square">
            <a:spAutoFit/>
          </a:bodyPr>
          <a:lstStyle/>
          <a:p>
            <a:r>
              <a:rPr lang="pt-BR" sz="3200" b="1" dirty="0"/>
              <a:t>Microcistina </a:t>
            </a:r>
          </a:p>
        </p:txBody>
      </p:sp>
    </p:spTree>
    <p:extLst>
      <p:ext uri="{BB962C8B-B14F-4D97-AF65-F5344CB8AC3E}">
        <p14:creationId xmlns:p14="http://schemas.microsoft.com/office/powerpoint/2010/main" val="372408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1D22C39-C2AD-4055-BA0E-983CB559406A}"/>
              </a:ext>
            </a:extLst>
          </p:cNvPr>
          <p:cNvPicPr>
            <a:picLocks noChangeAspect="1"/>
          </p:cNvPicPr>
          <p:nvPr/>
        </p:nvPicPr>
        <p:blipFill>
          <a:blip r:embed="rId2"/>
          <a:stretch>
            <a:fillRect/>
          </a:stretch>
        </p:blipFill>
        <p:spPr>
          <a:xfrm>
            <a:off x="0" y="109372"/>
            <a:ext cx="11949196" cy="804742"/>
          </a:xfrm>
          <a:prstGeom prst="rect">
            <a:avLst/>
          </a:prstGeom>
        </p:spPr>
      </p:pic>
      <p:sp>
        <p:nvSpPr>
          <p:cNvPr id="6" name="CaixaDeTexto 5">
            <a:extLst>
              <a:ext uri="{FF2B5EF4-FFF2-40B4-BE49-F238E27FC236}">
                <a16:creationId xmlns:a16="http://schemas.microsoft.com/office/drawing/2014/main" id="{AE1BD3A8-053C-4AFE-9C1D-230C71832F3C}"/>
              </a:ext>
            </a:extLst>
          </p:cNvPr>
          <p:cNvSpPr txBox="1"/>
          <p:nvPr/>
        </p:nvSpPr>
        <p:spPr>
          <a:xfrm>
            <a:off x="585497" y="1312898"/>
            <a:ext cx="6097554" cy="584775"/>
          </a:xfrm>
          <a:prstGeom prst="rect">
            <a:avLst/>
          </a:prstGeom>
          <a:noFill/>
        </p:spPr>
        <p:txBody>
          <a:bodyPr wrap="square">
            <a:spAutoFit/>
          </a:bodyPr>
          <a:lstStyle/>
          <a:p>
            <a:r>
              <a:rPr lang="pt-BR" sz="3200" b="1" dirty="0"/>
              <a:t>Microcistina </a:t>
            </a:r>
          </a:p>
        </p:txBody>
      </p:sp>
      <p:pic>
        <p:nvPicPr>
          <p:cNvPr id="8" name="Imagem 7">
            <a:extLst>
              <a:ext uri="{FF2B5EF4-FFF2-40B4-BE49-F238E27FC236}">
                <a16:creationId xmlns:a16="http://schemas.microsoft.com/office/drawing/2014/main" id="{E918C41D-093D-49F8-956E-3A549784F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788" y="1739053"/>
            <a:ext cx="6475212" cy="5346824"/>
          </a:xfrm>
          <a:prstGeom prst="rect">
            <a:avLst/>
          </a:prstGeom>
        </p:spPr>
      </p:pic>
    </p:spTree>
    <p:extLst>
      <p:ext uri="{BB962C8B-B14F-4D97-AF65-F5344CB8AC3E}">
        <p14:creationId xmlns:p14="http://schemas.microsoft.com/office/powerpoint/2010/main" val="26774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822C26C-3116-453C-8D1E-5B3FCB9E00E8}"/>
              </a:ext>
            </a:extLst>
          </p:cNvPr>
          <p:cNvPicPr>
            <a:picLocks noChangeAspect="1"/>
          </p:cNvPicPr>
          <p:nvPr/>
        </p:nvPicPr>
        <p:blipFill>
          <a:blip r:embed="rId2"/>
          <a:stretch>
            <a:fillRect/>
          </a:stretch>
        </p:blipFill>
        <p:spPr>
          <a:xfrm>
            <a:off x="0" y="124038"/>
            <a:ext cx="11949196" cy="804742"/>
          </a:xfrm>
          <a:prstGeom prst="rect">
            <a:avLst/>
          </a:prstGeom>
        </p:spPr>
      </p:pic>
      <p:sp>
        <p:nvSpPr>
          <p:cNvPr id="5" name="Título 4">
            <a:extLst>
              <a:ext uri="{FF2B5EF4-FFF2-40B4-BE49-F238E27FC236}">
                <a16:creationId xmlns:a16="http://schemas.microsoft.com/office/drawing/2014/main" id="{62519FF0-8EAD-40A3-AB5B-5AEA46EA9EE1}"/>
              </a:ext>
            </a:extLst>
          </p:cNvPr>
          <p:cNvSpPr>
            <a:spLocks noGrp="1"/>
          </p:cNvSpPr>
          <p:nvPr>
            <p:ph type="title"/>
          </p:nvPr>
        </p:nvSpPr>
        <p:spPr>
          <a:xfrm>
            <a:off x="716798" y="908560"/>
            <a:ext cx="10515600" cy="1325563"/>
          </a:xfrm>
        </p:spPr>
        <p:txBody>
          <a:bodyPr/>
          <a:lstStyle/>
          <a:p>
            <a:r>
              <a:rPr lang="pt-BR" b="1" dirty="0" err="1">
                <a:latin typeface="+mn-lt"/>
              </a:rPr>
              <a:t>Captan</a:t>
            </a:r>
            <a:endParaRPr lang="pt-BR" b="1" dirty="0">
              <a:latin typeface="+mn-lt"/>
            </a:endParaRPr>
          </a:p>
        </p:txBody>
      </p:sp>
      <p:sp>
        <p:nvSpPr>
          <p:cNvPr id="6" name="Espaço Reservado para Conteúdo 5">
            <a:extLst>
              <a:ext uri="{FF2B5EF4-FFF2-40B4-BE49-F238E27FC236}">
                <a16:creationId xmlns:a16="http://schemas.microsoft.com/office/drawing/2014/main" id="{82973481-33B7-4E93-9DEC-14C445D394A2}"/>
              </a:ext>
            </a:extLst>
          </p:cNvPr>
          <p:cNvSpPr>
            <a:spLocks noGrp="1"/>
          </p:cNvSpPr>
          <p:nvPr>
            <p:ph idx="1"/>
          </p:nvPr>
        </p:nvSpPr>
        <p:spPr>
          <a:xfrm>
            <a:off x="716798" y="2213902"/>
            <a:ext cx="10515600" cy="4351338"/>
          </a:xfrm>
        </p:spPr>
        <p:txBody>
          <a:bodyPr>
            <a:normAutofit/>
          </a:bodyPr>
          <a:lstStyle/>
          <a:p>
            <a:pPr algn="just">
              <a:lnSpc>
                <a:spcPct val="150000"/>
              </a:lnSpc>
            </a:pPr>
            <a:r>
              <a:rPr lang="pt-BR" sz="2400" dirty="0"/>
              <a:t>Um dos agrotóxicos mais utilizados na indústria é o </a:t>
            </a:r>
            <a:r>
              <a:rPr lang="pt-BR" sz="2400" dirty="0" err="1"/>
              <a:t>Captan</a:t>
            </a:r>
            <a:r>
              <a:rPr lang="pt-BR" sz="2400" dirty="0"/>
              <a:t>, um representante da família das </a:t>
            </a:r>
            <a:r>
              <a:rPr lang="pt-BR" sz="2400" dirty="0" err="1"/>
              <a:t>ftalimidas</a:t>
            </a:r>
            <a:r>
              <a:rPr lang="pt-BR" sz="2400" dirty="0"/>
              <a:t>, classificado como fungicida não-sistêmico de amplo espectro. </a:t>
            </a:r>
          </a:p>
          <a:p>
            <a:pPr algn="just">
              <a:lnSpc>
                <a:spcPct val="150000"/>
              </a:lnSpc>
            </a:pPr>
            <a:r>
              <a:rPr lang="pt-BR" sz="2400" dirty="0">
                <a:effectLst/>
                <a:ea typeface="Times New Roman" panose="02020603050405020304" pitchFamily="18" charset="0"/>
              </a:rPr>
              <a:t>o Brasil hoje representa o maior consumidor mundial de agrotóxicos. </a:t>
            </a:r>
          </a:p>
          <a:p>
            <a:pPr algn="just">
              <a:lnSpc>
                <a:spcPct val="150000"/>
              </a:lnSpc>
            </a:pPr>
            <a:r>
              <a:rPr lang="pt-BR" sz="2400" dirty="0">
                <a:effectLst/>
                <a:ea typeface="Times New Roman" panose="02020603050405020304" pitchFamily="18" charset="0"/>
              </a:rPr>
              <a:t>Segundo o Instituto Brasileiro do Meio Ambiente e dos Recursos Naturais Renováveis (IBAMA).</a:t>
            </a:r>
          </a:p>
          <a:p>
            <a:pPr algn="just">
              <a:lnSpc>
                <a:spcPct val="150000"/>
              </a:lnSpc>
            </a:pPr>
            <a:r>
              <a:rPr lang="pt-BR" sz="2400" b="0" i="0" dirty="0">
                <a:solidFill>
                  <a:srgbClr val="1F2123"/>
                </a:solidFill>
                <a:effectLst/>
                <a:latin typeface="glbOpenSans"/>
              </a:rPr>
              <a:t>Mato Grosso é um dos estados que mais consomem agrotóxicos do país. </a:t>
            </a:r>
            <a:endParaRPr lang="pt-BR" sz="2400" dirty="0"/>
          </a:p>
          <a:p>
            <a:pPr>
              <a:lnSpc>
                <a:spcPct val="150000"/>
              </a:lnSpc>
            </a:pPr>
            <a:endParaRPr lang="pt-BR" sz="2400" dirty="0"/>
          </a:p>
        </p:txBody>
      </p:sp>
    </p:spTree>
    <p:extLst>
      <p:ext uri="{BB962C8B-B14F-4D97-AF65-F5344CB8AC3E}">
        <p14:creationId xmlns:p14="http://schemas.microsoft.com/office/powerpoint/2010/main" val="406986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CE728F2-21AB-4668-B264-132A3A74D8CB}"/>
              </a:ext>
            </a:extLst>
          </p:cNvPr>
          <p:cNvSpPr>
            <a:spLocks noGrp="1"/>
          </p:cNvSpPr>
          <p:nvPr>
            <p:ph idx="1"/>
          </p:nvPr>
        </p:nvSpPr>
        <p:spPr>
          <a:xfrm>
            <a:off x="188167" y="2161527"/>
            <a:ext cx="5907833" cy="4351338"/>
          </a:xfrm>
        </p:spPr>
        <p:txBody>
          <a:bodyPr>
            <a:normAutofit/>
          </a:bodyPr>
          <a:lstStyle/>
          <a:p>
            <a:pPr algn="just">
              <a:lnSpc>
                <a:spcPct val="150000"/>
              </a:lnSpc>
            </a:pPr>
            <a:r>
              <a:rPr lang="pt-BR" sz="2400" dirty="0"/>
              <a:t>O Estado do Mato Grosso é o quarto colocado na produção de suínos no Brasil. </a:t>
            </a:r>
          </a:p>
          <a:p>
            <a:pPr algn="just">
              <a:lnSpc>
                <a:spcPct val="150000"/>
              </a:lnSpc>
            </a:pPr>
            <a:endParaRPr lang="pt-BR" sz="2400" dirty="0"/>
          </a:p>
          <a:p>
            <a:pPr algn="just">
              <a:lnSpc>
                <a:spcPct val="150000"/>
              </a:lnSpc>
            </a:pPr>
            <a:r>
              <a:rPr lang="pt-BR" sz="2400" dirty="0"/>
              <a:t>O Mato Grosso é o maior produtor de soja do Brasil.</a:t>
            </a:r>
          </a:p>
          <a:p>
            <a:pPr algn="just">
              <a:lnSpc>
                <a:spcPct val="150000"/>
              </a:lnSpc>
            </a:pPr>
            <a:r>
              <a:rPr lang="pt-BR" sz="2400" dirty="0"/>
              <a:t>Ocupa essa posição há vinte anos. </a:t>
            </a:r>
          </a:p>
        </p:txBody>
      </p:sp>
      <p:pic>
        <p:nvPicPr>
          <p:cNvPr id="4" name="Imagem 3">
            <a:extLst>
              <a:ext uri="{FF2B5EF4-FFF2-40B4-BE49-F238E27FC236}">
                <a16:creationId xmlns:a16="http://schemas.microsoft.com/office/drawing/2014/main" id="{55264D93-D85C-4779-ABA2-FF9887413773}"/>
              </a:ext>
            </a:extLst>
          </p:cNvPr>
          <p:cNvPicPr>
            <a:picLocks noChangeAspect="1"/>
          </p:cNvPicPr>
          <p:nvPr/>
        </p:nvPicPr>
        <p:blipFill>
          <a:blip r:embed="rId2"/>
          <a:stretch>
            <a:fillRect/>
          </a:stretch>
        </p:blipFill>
        <p:spPr>
          <a:xfrm>
            <a:off x="0" y="208784"/>
            <a:ext cx="11949196" cy="804742"/>
          </a:xfrm>
          <a:prstGeom prst="rect">
            <a:avLst/>
          </a:prstGeom>
        </p:spPr>
      </p:pic>
      <p:sp>
        <p:nvSpPr>
          <p:cNvPr id="5" name="Título 4">
            <a:extLst>
              <a:ext uri="{FF2B5EF4-FFF2-40B4-BE49-F238E27FC236}">
                <a16:creationId xmlns:a16="http://schemas.microsoft.com/office/drawing/2014/main" id="{F4813412-B95E-49C9-A18F-01521C68519C}"/>
              </a:ext>
            </a:extLst>
          </p:cNvPr>
          <p:cNvSpPr>
            <a:spLocks noGrp="1"/>
          </p:cNvSpPr>
          <p:nvPr>
            <p:ph type="title"/>
          </p:nvPr>
        </p:nvSpPr>
        <p:spPr>
          <a:xfrm>
            <a:off x="716798" y="908560"/>
            <a:ext cx="10515600" cy="1325563"/>
          </a:xfrm>
        </p:spPr>
        <p:txBody>
          <a:bodyPr/>
          <a:lstStyle/>
          <a:p>
            <a:r>
              <a:rPr lang="pt-BR" b="1" dirty="0" err="1">
                <a:latin typeface="+mn-lt"/>
              </a:rPr>
              <a:t>Captan</a:t>
            </a:r>
            <a:endParaRPr lang="pt-BR" b="1" dirty="0">
              <a:latin typeface="+mn-lt"/>
            </a:endParaRPr>
          </a:p>
        </p:txBody>
      </p:sp>
      <p:pic>
        <p:nvPicPr>
          <p:cNvPr id="7" name="Imagem 6">
            <a:extLst>
              <a:ext uri="{FF2B5EF4-FFF2-40B4-BE49-F238E27FC236}">
                <a16:creationId xmlns:a16="http://schemas.microsoft.com/office/drawing/2014/main" id="{2DB4852C-A8F3-49BE-A132-4FE096E5B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296" y="1376134"/>
            <a:ext cx="4222102" cy="2385723"/>
          </a:xfrm>
          <a:prstGeom prst="rect">
            <a:avLst/>
          </a:prstGeom>
        </p:spPr>
      </p:pic>
      <p:pic>
        <p:nvPicPr>
          <p:cNvPr id="9" name="Imagem 8">
            <a:extLst>
              <a:ext uri="{FF2B5EF4-FFF2-40B4-BE49-F238E27FC236}">
                <a16:creationId xmlns:a16="http://schemas.microsoft.com/office/drawing/2014/main" id="{7E4818FE-3178-4C98-A2C3-5E79EE9BF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296" y="3946850"/>
            <a:ext cx="4222102" cy="2498660"/>
          </a:xfrm>
          <a:prstGeom prst="rect">
            <a:avLst/>
          </a:prstGeom>
        </p:spPr>
      </p:pic>
      <p:sp>
        <p:nvSpPr>
          <p:cNvPr id="11" name="CaixaDeTexto 10">
            <a:extLst>
              <a:ext uri="{FF2B5EF4-FFF2-40B4-BE49-F238E27FC236}">
                <a16:creationId xmlns:a16="http://schemas.microsoft.com/office/drawing/2014/main" id="{5A8C6388-BD83-4C0A-B696-3BAE58DBD8FC}"/>
              </a:ext>
            </a:extLst>
          </p:cNvPr>
          <p:cNvSpPr txBox="1"/>
          <p:nvPr/>
        </p:nvSpPr>
        <p:spPr>
          <a:xfrm>
            <a:off x="7010296" y="6445510"/>
            <a:ext cx="6097554" cy="369332"/>
          </a:xfrm>
          <a:prstGeom prst="rect">
            <a:avLst/>
          </a:prstGeom>
          <a:noFill/>
        </p:spPr>
        <p:txBody>
          <a:bodyPr wrap="square">
            <a:spAutoFit/>
          </a:bodyPr>
          <a:lstStyle/>
          <a:p>
            <a:r>
              <a:rPr lang="pt-BR" b="0" i="0" dirty="0">
                <a:solidFill>
                  <a:srgbClr val="6E777A"/>
                </a:solidFill>
                <a:effectLst/>
                <a:latin typeface="figtree"/>
              </a:rPr>
              <a:t>Foto: </a:t>
            </a:r>
            <a:r>
              <a:rPr lang="pt-BR" b="0" i="0" dirty="0" err="1">
                <a:solidFill>
                  <a:srgbClr val="6E777A"/>
                </a:solidFill>
                <a:effectLst/>
                <a:latin typeface="figtree"/>
              </a:rPr>
              <a:t>Wenderson</a:t>
            </a:r>
            <a:r>
              <a:rPr lang="pt-BR" b="0" i="0" dirty="0">
                <a:solidFill>
                  <a:srgbClr val="6E777A"/>
                </a:solidFill>
                <a:effectLst/>
                <a:latin typeface="figtree"/>
              </a:rPr>
              <a:t> </a:t>
            </a:r>
            <a:r>
              <a:rPr lang="pt-BR" b="0" i="0" dirty="0" err="1">
                <a:solidFill>
                  <a:srgbClr val="6E777A"/>
                </a:solidFill>
                <a:effectLst/>
                <a:latin typeface="figtree"/>
              </a:rPr>
              <a:t>Araujo</a:t>
            </a:r>
            <a:r>
              <a:rPr lang="pt-BR" b="0" i="0" dirty="0">
                <a:solidFill>
                  <a:srgbClr val="6E777A"/>
                </a:solidFill>
                <a:effectLst/>
                <a:latin typeface="figtree"/>
              </a:rPr>
              <a:t>/</a:t>
            </a:r>
            <a:r>
              <a:rPr lang="pt-BR" b="0" i="0" dirty="0" err="1">
                <a:solidFill>
                  <a:srgbClr val="6E777A"/>
                </a:solidFill>
                <a:effectLst/>
                <a:latin typeface="figtree"/>
              </a:rPr>
              <a:t>Trilux</a:t>
            </a:r>
            <a:endParaRPr lang="pt-BR" dirty="0"/>
          </a:p>
        </p:txBody>
      </p:sp>
    </p:spTree>
    <p:extLst>
      <p:ext uri="{BB962C8B-B14F-4D97-AF65-F5344CB8AC3E}">
        <p14:creationId xmlns:p14="http://schemas.microsoft.com/office/powerpoint/2010/main" val="17347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798EAEC-1BDF-4991-A874-ECE68E910D56}"/>
              </a:ext>
            </a:extLst>
          </p:cNvPr>
          <p:cNvSpPr txBox="1"/>
          <p:nvPr/>
        </p:nvSpPr>
        <p:spPr>
          <a:xfrm>
            <a:off x="279919" y="1008065"/>
            <a:ext cx="3321698" cy="584775"/>
          </a:xfrm>
          <a:prstGeom prst="rect">
            <a:avLst/>
          </a:prstGeom>
          <a:noFill/>
        </p:spPr>
        <p:txBody>
          <a:bodyPr wrap="square" rtlCol="0">
            <a:spAutoFit/>
          </a:bodyPr>
          <a:lstStyle/>
          <a:p>
            <a:r>
              <a:rPr lang="pt-BR" sz="3200" b="1" dirty="0"/>
              <a:t>Fungicida </a:t>
            </a:r>
            <a:r>
              <a:rPr lang="pt-BR" sz="3200" b="1" dirty="0" err="1"/>
              <a:t>Captan</a:t>
            </a:r>
            <a:r>
              <a:rPr lang="pt-BR" sz="3200" b="1" dirty="0"/>
              <a:t> </a:t>
            </a:r>
          </a:p>
        </p:txBody>
      </p:sp>
      <p:pic>
        <p:nvPicPr>
          <p:cNvPr id="3" name="Imagem 2">
            <a:extLst>
              <a:ext uri="{FF2B5EF4-FFF2-40B4-BE49-F238E27FC236}">
                <a16:creationId xmlns:a16="http://schemas.microsoft.com/office/drawing/2014/main" id="{6A024106-C5F9-434A-A077-AC94BA3AA73D}"/>
              </a:ext>
            </a:extLst>
          </p:cNvPr>
          <p:cNvPicPr>
            <a:picLocks noChangeAspect="1"/>
          </p:cNvPicPr>
          <p:nvPr/>
        </p:nvPicPr>
        <p:blipFill>
          <a:blip r:embed="rId2"/>
          <a:stretch>
            <a:fillRect/>
          </a:stretch>
        </p:blipFill>
        <p:spPr>
          <a:xfrm>
            <a:off x="0" y="115478"/>
            <a:ext cx="11949196" cy="804742"/>
          </a:xfrm>
          <a:prstGeom prst="rect">
            <a:avLst/>
          </a:prstGeom>
        </p:spPr>
      </p:pic>
      <p:grpSp>
        <p:nvGrpSpPr>
          <p:cNvPr id="7" name="Agrupar 6">
            <a:extLst>
              <a:ext uri="{FF2B5EF4-FFF2-40B4-BE49-F238E27FC236}">
                <a16:creationId xmlns:a16="http://schemas.microsoft.com/office/drawing/2014/main" id="{285176B2-87F7-43EE-B8B1-8DC59A477895}"/>
              </a:ext>
            </a:extLst>
          </p:cNvPr>
          <p:cNvGrpSpPr/>
          <p:nvPr/>
        </p:nvGrpSpPr>
        <p:grpSpPr>
          <a:xfrm>
            <a:off x="4175028" y="1592840"/>
            <a:ext cx="6751119" cy="5061837"/>
            <a:chOff x="4175028" y="1592840"/>
            <a:chExt cx="6751119" cy="5061837"/>
          </a:xfrm>
        </p:grpSpPr>
        <p:pic>
          <p:nvPicPr>
            <p:cNvPr id="4" name="Imagem 3">
              <a:extLst>
                <a:ext uri="{FF2B5EF4-FFF2-40B4-BE49-F238E27FC236}">
                  <a16:creationId xmlns:a16="http://schemas.microsoft.com/office/drawing/2014/main" id="{12F19F15-52B3-4F12-8DDB-4E4ABAD4771C}"/>
                </a:ext>
              </a:extLst>
            </p:cNvPr>
            <p:cNvPicPr>
              <a:picLocks noChangeAspect="1"/>
            </p:cNvPicPr>
            <p:nvPr/>
          </p:nvPicPr>
          <p:blipFill>
            <a:blip r:embed="rId3"/>
            <a:stretch>
              <a:fillRect/>
            </a:stretch>
          </p:blipFill>
          <p:spPr>
            <a:xfrm>
              <a:off x="4175028" y="1592840"/>
              <a:ext cx="6751119" cy="5061837"/>
            </a:xfrm>
            <a:prstGeom prst="rect">
              <a:avLst/>
            </a:prstGeom>
          </p:spPr>
        </p:pic>
        <p:sp>
          <p:nvSpPr>
            <p:cNvPr id="6" name="CaixaDeTexto 5">
              <a:extLst>
                <a:ext uri="{FF2B5EF4-FFF2-40B4-BE49-F238E27FC236}">
                  <a16:creationId xmlns:a16="http://schemas.microsoft.com/office/drawing/2014/main" id="{EF7673CD-21F6-49EB-9A5E-D31FACCB0C7D}"/>
                </a:ext>
              </a:extLst>
            </p:cNvPr>
            <p:cNvSpPr txBox="1"/>
            <p:nvPr/>
          </p:nvSpPr>
          <p:spPr>
            <a:xfrm>
              <a:off x="6186196" y="1602170"/>
              <a:ext cx="3060441" cy="461665"/>
            </a:xfrm>
            <a:prstGeom prst="rect">
              <a:avLst/>
            </a:prstGeom>
            <a:noFill/>
          </p:spPr>
          <p:txBody>
            <a:bodyPr wrap="square" rtlCol="0">
              <a:spAutoFit/>
            </a:bodyPr>
            <a:lstStyle/>
            <a:p>
              <a:r>
                <a:rPr lang="pt-BR" sz="2400" b="1" dirty="0"/>
                <a:t>Análise Macroscópica  </a:t>
              </a:r>
            </a:p>
          </p:txBody>
        </p:sp>
      </p:grpSp>
    </p:spTree>
    <p:extLst>
      <p:ext uri="{BB962C8B-B14F-4D97-AF65-F5344CB8AC3E}">
        <p14:creationId xmlns:p14="http://schemas.microsoft.com/office/powerpoint/2010/main" val="244511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F5C057C-1788-4AB3-99CD-3252B347B5CF}"/>
              </a:ext>
            </a:extLst>
          </p:cNvPr>
          <p:cNvPicPr>
            <a:picLocks noChangeAspect="1"/>
          </p:cNvPicPr>
          <p:nvPr/>
        </p:nvPicPr>
        <p:blipFill>
          <a:blip r:embed="rId2"/>
          <a:stretch>
            <a:fillRect/>
          </a:stretch>
        </p:blipFill>
        <p:spPr>
          <a:xfrm>
            <a:off x="0" y="199454"/>
            <a:ext cx="11949196" cy="804742"/>
          </a:xfrm>
          <a:prstGeom prst="rect">
            <a:avLst/>
          </a:prstGeom>
        </p:spPr>
      </p:pic>
      <p:pic>
        <p:nvPicPr>
          <p:cNvPr id="3" name="Imagem 2">
            <a:extLst>
              <a:ext uri="{FF2B5EF4-FFF2-40B4-BE49-F238E27FC236}">
                <a16:creationId xmlns:a16="http://schemas.microsoft.com/office/drawing/2014/main" id="{59DF4C17-9D7A-4B16-A316-1E1F8DA7543D}"/>
              </a:ext>
            </a:extLst>
          </p:cNvPr>
          <p:cNvPicPr>
            <a:picLocks noChangeAspect="1"/>
          </p:cNvPicPr>
          <p:nvPr/>
        </p:nvPicPr>
        <p:blipFill>
          <a:blip r:embed="rId3"/>
          <a:stretch>
            <a:fillRect/>
          </a:stretch>
        </p:blipFill>
        <p:spPr>
          <a:xfrm>
            <a:off x="2913390" y="2088317"/>
            <a:ext cx="5730737" cy="4267570"/>
          </a:xfrm>
          <a:prstGeom prst="rect">
            <a:avLst/>
          </a:prstGeom>
        </p:spPr>
      </p:pic>
      <p:sp>
        <p:nvSpPr>
          <p:cNvPr id="5" name="CaixaDeTexto 4">
            <a:extLst>
              <a:ext uri="{FF2B5EF4-FFF2-40B4-BE49-F238E27FC236}">
                <a16:creationId xmlns:a16="http://schemas.microsoft.com/office/drawing/2014/main" id="{FA562851-35B3-46AA-9BB0-1B1EFBFBF2DA}"/>
              </a:ext>
            </a:extLst>
          </p:cNvPr>
          <p:cNvSpPr txBox="1"/>
          <p:nvPr/>
        </p:nvSpPr>
        <p:spPr>
          <a:xfrm>
            <a:off x="2729982" y="1253869"/>
            <a:ext cx="6097554" cy="584775"/>
          </a:xfrm>
          <a:prstGeom prst="rect">
            <a:avLst/>
          </a:prstGeom>
          <a:noFill/>
        </p:spPr>
        <p:txBody>
          <a:bodyPr wrap="square">
            <a:spAutoFit/>
          </a:bodyPr>
          <a:lstStyle/>
          <a:p>
            <a:pPr algn="ctr"/>
            <a:r>
              <a:rPr lang="pt-BR" sz="3200" b="1" dirty="0"/>
              <a:t>Análise Macroscópica  </a:t>
            </a:r>
          </a:p>
        </p:txBody>
      </p:sp>
    </p:spTree>
    <p:extLst>
      <p:ext uri="{BB962C8B-B14F-4D97-AF65-F5344CB8AC3E}">
        <p14:creationId xmlns:p14="http://schemas.microsoft.com/office/powerpoint/2010/main" val="20047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454CB36-DF7E-464E-9273-04DC78D1196F}"/>
              </a:ext>
            </a:extLst>
          </p:cNvPr>
          <p:cNvPicPr>
            <a:picLocks noChangeAspect="1"/>
          </p:cNvPicPr>
          <p:nvPr/>
        </p:nvPicPr>
        <p:blipFill>
          <a:blip r:embed="rId2"/>
          <a:stretch>
            <a:fillRect/>
          </a:stretch>
        </p:blipFill>
        <p:spPr>
          <a:xfrm>
            <a:off x="0" y="171462"/>
            <a:ext cx="11949196" cy="804742"/>
          </a:xfrm>
          <a:prstGeom prst="rect">
            <a:avLst/>
          </a:prstGeom>
        </p:spPr>
      </p:pic>
      <p:pic>
        <p:nvPicPr>
          <p:cNvPr id="4" name="Imagem 3">
            <a:extLst>
              <a:ext uri="{FF2B5EF4-FFF2-40B4-BE49-F238E27FC236}">
                <a16:creationId xmlns:a16="http://schemas.microsoft.com/office/drawing/2014/main" id="{E5BC7D71-1BB9-400A-AF15-8ABFFE80A272}"/>
              </a:ext>
            </a:extLst>
          </p:cNvPr>
          <p:cNvPicPr>
            <a:picLocks noChangeAspect="1"/>
          </p:cNvPicPr>
          <p:nvPr/>
        </p:nvPicPr>
        <p:blipFill>
          <a:blip r:embed="rId3"/>
          <a:stretch>
            <a:fillRect/>
          </a:stretch>
        </p:blipFill>
        <p:spPr>
          <a:xfrm>
            <a:off x="347267" y="1923972"/>
            <a:ext cx="6214485" cy="4741224"/>
          </a:xfrm>
          <a:prstGeom prst="rect">
            <a:avLst/>
          </a:prstGeom>
        </p:spPr>
      </p:pic>
      <p:sp>
        <p:nvSpPr>
          <p:cNvPr id="7" name="CaixaDeTexto 6">
            <a:extLst>
              <a:ext uri="{FF2B5EF4-FFF2-40B4-BE49-F238E27FC236}">
                <a16:creationId xmlns:a16="http://schemas.microsoft.com/office/drawing/2014/main" id="{99B387F2-841D-4831-B5C7-10EBC247A334}"/>
              </a:ext>
            </a:extLst>
          </p:cNvPr>
          <p:cNvSpPr txBox="1"/>
          <p:nvPr/>
        </p:nvSpPr>
        <p:spPr>
          <a:xfrm>
            <a:off x="464198" y="1339197"/>
            <a:ext cx="6097554" cy="584775"/>
          </a:xfrm>
          <a:prstGeom prst="rect">
            <a:avLst/>
          </a:prstGeom>
          <a:noFill/>
        </p:spPr>
        <p:txBody>
          <a:bodyPr wrap="square">
            <a:spAutoFit/>
          </a:bodyPr>
          <a:lstStyle/>
          <a:p>
            <a:r>
              <a:rPr lang="pt-BR" sz="3200" b="1" dirty="0"/>
              <a:t>Análise Microscópica   </a:t>
            </a:r>
          </a:p>
        </p:txBody>
      </p:sp>
      <p:sp>
        <p:nvSpPr>
          <p:cNvPr id="6" name="CaixaDeTexto 5">
            <a:extLst>
              <a:ext uri="{FF2B5EF4-FFF2-40B4-BE49-F238E27FC236}">
                <a16:creationId xmlns:a16="http://schemas.microsoft.com/office/drawing/2014/main" id="{210C58A5-7192-40FA-A789-62DC8E7D4284}"/>
              </a:ext>
            </a:extLst>
          </p:cNvPr>
          <p:cNvSpPr txBox="1"/>
          <p:nvPr/>
        </p:nvSpPr>
        <p:spPr>
          <a:xfrm>
            <a:off x="6926994" y="3554727"/>
            <a:ext cx="5022202" cy="923330"/>
          </a:xfrm>
          <a:prstGeom prst="rect">
            <a:avLst/>
          </a:prstGeom>
          <a:noFill/>
        </p:spPr>
        <p:txBody>
          <a:bodyPr wrap="square">
            <a:spAutoFit/>
          </a:bodyPr>
          <a:lstStyle/>
          <a:p>
            <a:r>
              <a:rPr lang="pt-BR" b="1" dirty="0"/>
              <a:t>Cartilagem da placa de crescimento das amostras do grupo controle. 1 – Zona de reserva; 2 – Zona proliferativa; 3 – Zona hipertrófica.</a:t>
            </a:r>
          </a:p>
        </p:txBody>
      </p:sp>
    </p:spTree>
    <p:extLst>
      <p:ext uri="{BB962C8B-B14F-4D97-AF65-F5344CB8AC3E}">
        <p14:creationId xmlns:p14="http://schemas.microsoft.com/office/powerpoint/2010/main" val="25829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1707D00-5DC4-42FB-A71D-D62F2B3B28D4}"/>
              </a:ext>
            </a:extLst>
          </p:cNvPr>
          <p:cNvSpPr txBox="1"/>
          <p:nvPr/>
        </p:nvSpPr>
        <p:spPr>
          <a:xfrm>
            <a:off x="221602" y="1328995"/>
            <a:ext cx="5414088" cy="5224764"/>
          </a:xfrm>
          <a:prstGeom prst="rect">
            <a:avLst/>
          </a:prstGeom>
          <a:noFill/>
        </p:spPr>
        <p:txBody>
          <a:bodyPr wrap="square">
            <a:spAutoFit/>
          </a:bodyPr>
          <a:lstStyle/>
          <a:p>
            <a:pPr algn="just">
              <a:lnSpc>
                <a:spcPct val="150000"/>
              </a:lnSpc>
            </a:pPr>
            <a:r>
              <a:rPr lang="pt-BR" sz="1600" b="1" dirty="0"/>
              <a:t>A – Desorganização tecidual na zona hipertrófica da cartilagem da placa de crescimento na extremidade proximal de um fêmur coletado de uma amostra dosada com </a:t>
            </a:r>
            <a:r>
              <a:rPr lang="pt-BR" sz="1600" b="1" dirty="0" err="1"/>
              <a:t>Captan</a:t>
            </a:r>
            <a:r>
              <a:rPr lang="pt-BR" sz="1600" b="1" dirty="0"/>
              <a:t>.</a:t>
            </a:r>
          </a:p>
          <a:p>
            <a:pPr algn="just">
              <a:lnSpc>
                <a:spcPct val="150000"/>
              </a:lnSpc>
            </a:pPr>
            <a:r>
              <a:rPr lang="pt-BR" sz="1600" b="1" dirty="0"/>
              <a:t>B – Desorganização tecidual na zona proliferativa da cartilagem da placa de crescimento na extremidade proximal de uma tíbia pertencente ao grupo exposto ao </a:t>
            </a:r>
            <a:r>
              <a:rPr lang="pt-BR" sz="1600" b="1" dirty="0" err="1"/>
              <a:t>Captan</a:t>
            </a:r>
            <a:r>
              <a:rPr lang="pt-BR" sz="1600" b="1" dirty="0"/>
              <a:t>.</a:t>
            </a:r>
          </a:p>
          <a:p>
            <a:pPr algn="just">
              <a:lnSpc>
                <a:spcPct val="150000"/>
              </a:lnSpc>
            </a:pPr>
            <a:r>
              <a:rPr lang="pt-BR" sz="1600" b="1" dirty="0"/>
              <a:t>C e D – Cartilagem da placa de crescimento das extremidades proximal e distal, respectivamente, de um fêmur coletado de uma amostra dosada com </a:t>
            </a:r>
            <a:r>
              <a:rPr lang="pt-BR" sz="1600" b="1" dirty="0" err="1"/>
              <a:t>Captan</a:t>
            </a:r>
            <a:r>
              <a:rPr lang="pt-BR" sz="1600" b="1" dirty="0"/>
              <a:t>.</a:t>
            </a:r>
          </a:p>
          <a:p>
            <a:pPr algn="just">
              <a:lnSpc>
                <a:spcPct val="150000"/>
              </a:lnSpc>
            </a:pPr>
            <a:r>
              <a:rPr lang="pt-BR" sz="1600" b="1" dirty="0"/>
              <a:t>E e F – Cartilagem da placa de crescimento das extremidades proximal e distal respectivamente de uma tíbia pertencente ao grupo exposto ao </a:t>
            </a:r>
            <a:r>
              <a:rPr lang="pt-BR" sz="1600" b="1" dirty="0" err="1"/>
              <a:t>Captan</a:t>
            </a:r>
            <a:r>
              <a:rPr lang="pt-BR" sz="1600" b="1" dirty="0"/>
              <a:t>. Setas pretas – Condrócitos </a:t>
            </a:r>
            <a:r>
              <a:rPr lang="pt-BR" sz="1600" b="1" dirty="0" err="1"/>
              <a:t>necróticos;Setas</a:t>
            </a:r>
            <a:r>
              <a:rPr lang="pt-BR" sz="1600" b="1" dirty="0"/>
              <a:t> amarelas – Sinais de fibrose tecidual com invasão de trabéculas de tecido conjuntivo.</a:t>
            </a:r>
          </a:p>
        </p:txBody>
      </p:sp>
      <p:pic>
        <p:nvPicPr>
          <p:cNvPr id="4" name="Imagem 3">
            <a:extLst>
              <a:ext uri="{FF2B5EF4-FFF2-40B4-BE49-F238E27FC236}">
                <a16:creationId xmlns:a16="http://schemas.microsoft.com/office/drawing/2014/main" id="{01B7A51D-19F3-4FD2-8093-73A6733EF26B}"/>
              </a:ext>
            </a:extLst>
          </p:cNvPr>
          <p:cNvPicPr>
            <a:picLocks noChangeAspect="1"/>
          </p:cNvPicPr>
          <p:nvPr/>
        </p:nvPicPr>
        <p:blipFill>
          <a:blip r:embed="rId2"/>
          <a:stretch>
            <a:fillRect/>
          </a:stretch>
        </p:blipFill>
        <p:spPr>
          <a:xfrm>
            <a:off x="0" y="162131"/>
            <a:ext cx="11949196" cy="804742"/>
          </a:xfrm>
          <a:prstGeom prst="rect">
            <a:avLst/>
          </a:prstGeom>
        </p:spPr>
      </p:pic>
      <p:pic>
        <p:nvPicPr>
          <p:cNvPr id="5" name="Imagem 4">
            <a:extLst>
              <a:ext uri="{FF2B5EF4-FFF2-40B4-BE49-F238E27FC236}">
                <a16:creationId xmlns:a16="http://schemas.microsoft.com/office/drawing/2014/main" id="{1ED1AC75-B779-4772-AEB7-2D7CE52AAB80}"/>
              </a:ext>
            </a:extLst>
          </p:cNvPr>
          <p:cNvPicPr>
            <a:picLocks noChangeAspect="1"/>
          </p:cNvPicPr>
          <p:nvPr/>
        </p:nvPicPr>
        <p:blipFill>
          <a:blip r:embed="rId3"/>
          <a:stretch>
            <a:fillRect/>
          </a:stretch>
        </p:blipFill>
        <p:spPr>
          <a:xfrm>
            <a:off x="0" y="171462"/>
            <a:ext cx="11949196" cy="804742"/>
          </a:xfrm>
          <a:prstGeom prst="rect">
            <a:avLst/>
          </a:prstGeom>
        </p:spPr>
      </p:pic>
      <p:pic>
        <p:nvPicPr>
          <p:cNvPr id="7" name="Imagem 6">
            <a:extLst>
              <a:ext uri="{FF2B5EF4-FFF2-40B4-BE49-F238E27FC236}">
                <a16:creationId xmlns:a16="http://schemas.microsoft.com/office/drawing/2014/main" id="{4753400F-F6B8-4D30-8F0C-406FB1673E34}"/>
              </a:ext>
            </a:extLst>
          </p:cNvPr>
          <p:cNvPicPr>
            <a:picLocks noChangeAspect="1"/>
          </p:cNvPicPr>
          <p:nvPr/>
        </p:nvPicPr>
        <p:blipFill>
          <a:blip r:embed="rId4"/>
          <a:stretch>
            <a:fillRect/>
          </a:stretch>
        </p:blipFill>
        <p:spPr>
          <a:xfrm>
            <a:off x="6760394" y="1095729"/>
            <a:ext cx="4762912" cy="5684347"/>
          </a:xfrm>
          <a:prstGeom prst="rect">
            <a:avLst/>
          </a:prstGeom>
        </p:spPr>
      </p:pic>
    </p:spTree>
    <p:extLst>
      <p:ext uri="{BB962C8B-B14F-4D97-AF65-F5344CB8AC3E}">
        <p14:creationId xmlns:p14="http://schemas.microsoft.com/office/powerpoint/2010/main" val="22166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DC0AB3A-300B-4A06-9C10-DDF1C54D92E6}"/>
              </a:ext>
            </a:extLst>
          </p:cNvPr>
          <p:cNvPicPr>
            <a:picLocks noChangeAspect="1"/>
          </p:cNvPicPr>
          <p:nvPr/>
        </p:nvPicPr>
        <p:blipFill>
          <a:blip r:embed="rId2"/>
          <a:stretch>
            <a:fillRect/>
          </a:stretch>
        </p:blipFill>
        <p:spPr>
          <a:xfrm>
            <a:off x="0" y="124809"/>
            <a:ext cx="11949196" cy="804742"/>
          </a:xfrm>
          <a:prstGeom prst="rect">
            <a:avLst/>
          </a:prstGeom>
        </p:spPr>
      </p:pic>
      <p:sp>
        <p:nvSpPr>
          <p:cNvPr id="4" name="CaixaDeTexto 3">
            <a:extLst>
              <a:ext uri="{FF2B5EF4-FFF2-40B4-BE49-F238E27FC236}">
                <a16:creationId xmlns:a16="http://schemas.microsoft.com/office/drawing/2014/main" id="{BDB3F24D-12FC-47EC-AED5-F7657499409A}"/>
              </a:ext>
            </a:extLst>
          </p:cNvPr>
          <p:cNvSpPr txBox="1"/>
          <p:nvPr/>
        </p:nvSpPr>
        <p:spPr>
          <a:xfrm>
            <a:off x="361562" y="1361898"/>
            <a:ext cx="3650602" cy="5078313"/>
          </a:xfrm>
          <a:prstGeom prst="rect">
            <a:avLst/>
          </a:prstGeom>
          <a:noFill/>
        </p:spPr>
        <p:txBody>
          <a:bodyPr wrap="square">
            <a:spAutoFit/>
          </a:bodyPr>
          <a:lstStyle/>
          <a:p>
            <a:pPr algn="just"/>
            <a:r>
              <a:rPr lang="pt-BR" b="1" dirty="0"/>
              <a:t>A – Colágeno total na cartilagem da placa de crescimento da extremidade proximal do fêmur do grupo controle corado com </a:t>
            </a:r>
            <a:r>
              <a:rPr lang="pt-BR" b="1" dirty="0" err="1"/>
              <a:t>Picrosirius</a:t>
            </a:r>
            <a:r>
              <a:rPr lang="pt-BR" b="1" dirty="0"/>
              <a:t> Red.</a:t>
            </a:r>
          </a:p>
          <a:p>
            <a:pPr algn="just"/>
            <a:endParaRPr lang="pt-BR" b="1" dirty="0"/>
          </a:p>
          <a:p>
            <a:pPr algn="just"/>
            <a:r>
              <a:rPr lang="pt-BR" b="1" dirty="0"/>
              <a:t>B e C – Colágeno total na cartilagem da placa de crescimento na extremidade proximal de um fêmur do grupo de exposição ao </a:t>
            </a:r>
            <a:r>
              <a:rPr lang="pt-BR" b="1" dirty="0" err="1"/>
              <a:t>Captan</a:t>
            </a:r>
            <a:r>
              <a:rPr lang="pt-BR" b="1" dirty="0"/>
              <a:t> corado com </a:t>
            </a:r>
            <a:r>
              <a:rPr lang="pt-BR" b="1" dirty="0" err="1"/>
              <a:t>Picrosirius</a:t>
            </a:r>
            <a:r>
              <a:rPr lang="pt-BR" b="1" dirty="0"/>
              <a:t> Red. </a:t>
            </a:r>
          </a:p>
          <a:p>
            <a:pPr algn="just"/>
            <a:endParaRPr lang="pt-BR" b="1" dirty="0"/>
          </a:p>
          <a:p>
            <a:pPr algn="just"/>
            <a:r>
              <a:rPr lang="pt-BR" b="1" dirty="0"/>
              <a:t>Atenção especial deve ser dada aos histogramas de cada imagem que denotam uma maior quantidade de material corado nas amostras de tecido do grupo de exposição ao </a:t>
            </a:r>
            <a:r>
              <a:rPr lang="pt-BR" b="1" dirty="0" err="1"/>
              <a:t>Captan</a:t>
            </a:r>
            <a:r>
              <a:rPr lang="pt-BR" b="1" dirty="0"/>
              <a:t>.</a:t>
            </a:r>
          </a:p>
        </p:txBody>
      </p:sp>
      <p:pic>
        <p:nvPicPr>
          <p:cNvPr id="5" name="Imagem 4">
            <a:extLst>
              <a:ext uri="{FF2B5EF4-FFF2-40B4-BE49-F238E27FC236}">
                <a16:creationId xmlns:a16="http://schemas.microsoft.com/office/drawing/2014/main" id="{9A6E0816-8622-445A-83FF-B9ABA1CF3F39}"/>
              </a:ext>
            </a:extLst>
          </p:cNvPr>
          <p:cNvPicPr>
            <a:picLocks noChangeAspect="1"/>
          </p:cNvPicPr>
          <p:nvPr/>
        </p:nvPicPr>
        <p:blipFill>
          <a:blip r:embed="rId3"/>
          <a:stretch>
            <a:fillRect/>
          </a:stretch>
        </p:blipFill>
        <p:spPr>
          <a:xfrm>
            <a:off x="5175561" y="1070125"/>
            <a:ext cx="6319753" cy="5494289"/>
          </a:xfrm>
          <a:prstGeom prst="rect">
            <a:avLst/>
          </a:prstGeom>
        </p:spPr>
      </p:pic>
    </p:spTree>
    <p:extLst>
      <p:ext uri="{BB962C8B-B14F-4D97-AF65-F5344CB8AC3E}">
        <p14:creationId xmlns:p14="http://schemas.microsoft.com/office/powerpoint/2010/main" val="33577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7E612-D400-415E-B50E-2B3A2214077F}"/>
              </a:ext>
            </a:extLst>
          </p:cNvPr>
          <p:cNvSpPr>
            <a:spLocks noGrp="1"/>
          </p:cNvSpPr>
          <p:nvPr>
            <p:ph type="title"/>
          </p:nvPr>
        </p:nvSpPr>
        <p:spPr>
          <a:xfrm>
            <a:off x="598503" y="794212"/>
            <a:ext cx="10515600" cy="1325563"/>
          </a:xfrm>
        </p:spPr>
        <p:txBody>
          <a:bodyPr/>
          <a:lstStyle/>
          <a:p>
            <a:r>
              <a:rPr lang="pt-BR" b="1" dirty="0"/>
              <a:t>Pesquisas científicas: </a:t>
            </a:r>
          </a:p>
        </p:txBody>
      </p:sp>
      <p:sp>
        <p:nvSpPr>
          <p:cNvPr id="3" name="Espaço Reservado para Conteúdo 2">
            <a:extLst>
              <a:ext uri="{FF2B5EF4-FFF2-40B4-BE49-F238E27FC236}">
                <a16:creationId xmlns:a16="http://schemas.microsoft.com/office/drawing/2014/main" id="{76C908F9-2C3B-45DC-80B4-3263FEE520A6}"/>
              </a:ext>
            </a:extLst>
          </p:cNvPr>
          <p:cNvSpPr>
            <a:spLocks noGrp="1"/>
          </p:cNvSpPr>
          <p:nvPr>
            <p:ph idx="1"/>
          </p:nvPr>
        </p:nvSpPr>
        <p:spPr>
          <a:xfrm>
            <a:off x="598503" y="2119775"/>
            <a:ext cx="10515600" cy="4667250"/>
          </a:xfrm>
        </p:spPr>
        <p:txBody>
          <a:bodyPr>
            <a:normAutofit fontScale="92500" lnSpcReduction="10000"/>
          </a:bodyPr>
          <a:lstStyle/>
          <a:p>
            <a:r>
              <a:rPr lang="pt-BR" dirty="0"/>
              <a:t>Patologia Clínica humana ou veterinária.</a:t>
            </a:r>
          </a:p>
          <a:p>
            <a:r>
              <a:rPr lang="pt-BR" dirty="0"/>
              <a:t>Patologia Experimental.</a:t>
            </a:r>
          </a:p>
          <a:p>
            <a:r>
              <a:rPr lang="pt-BR" dirty="0"/>
              <a:t>Fisiologia Experimental.</a:t>
            </a:r>
          </a:p>
          <a:p>
            <a:r>
              <a:rPr lang="pt-BR" dirty="0"/>
              <a:t>Neurociência. </a:t>
            </a:r>
          </a:p>
          <a:p>
            <a:r>
              <a:rPr lang="pt-BR" dirty="0"/>
              <a:t>Biologia do desenvolvimento. </a:t>
            </a:r>
          </a:p>
          <a:p>
            <a:r>
              <a:rPr lang="pt-BR" dirty="0"/>
              <a:t>Zoologia. </a:t>
            </a:r>
          </a:p>
          <a:p>
            <a:r>
              <a:rPr lang="pt-BR" dirty="0"/>
              <a:t>Toxicologia. </a:t>
            </a:r>
          </a:p>
          <a:p>
            <a:r>
              <a:rPr lang="pt-BR" dirty="0"/>
              <a:t>Forense </a:t>
            </a:r>
          </a:p>
          <a:p>
            <a:r>
              <a:rPr lang="pt-BR" dirty="0"/>
              <a:t>Odontologia.</a:t>
            </a:r>
          </a:p>
          <a:p>
            <a:r>
              <a:rPr lang="pt-BR" dirty="0" err="1"/>
              <a:t>Ecotoxicologia</a:t>
            </a:r>
            <a:r>
              <a:rPr lang="pt-BR" dirty="0"/>
              <a:t> Ambiental.        </a:t>
            </a:r>
          </a:p>
        </p:txBody>
      </p:sp>
      <p:grpSp>
        <p:nvGrpSpPr>
          <p:cNvPr id="4" name="Agrupar 3">
            <a:extLst>
              <a:ext uri="{FF2B5EF4-FFF2-40B4-BE49-F238E27FC236}">
                <a16:creationId xmlns:a16="http://schemas.microsoft.com/office/drawing/2014/main" id="{D17FD9C9-1525-4F6E-AF0D-580730D8A50E}"/>
              </a:ext>
            </a:extLst>
          </p:cNvPr>
          <p:cNvGrpSpPr/>
          <p:nvPr/>
        </p:nvGrpSpPr>
        <p:grpSpPr>
          <a:xfrm>
            <a:off x="115535" y="284039"/>
            <a:ext cx="11818886" cy="745772"/>
            <a:chOff x="115535" y="284039"/>
            <a:chExt cx="11818886" cy="745772"/>
          </a:xfrm>
        </p:grpSpPr>
        <p:sp>
          <p:nvSpPr>
            <p:cNvPr id="5" name="Retângulo 4">
              <a:extLst>
                <a:ext uri="{FF2B5EF4-FFF2-40B4-BE49-F238E27FC236}">
                  <a16:creationId xmlns:a16="http://schemas.microsoft.com/office/drawing/2014/main" id="{00696E1F-F146-4537-8640-A9210F67599C}"/>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6" name="Imagem 5">
              <a:extLst>
                <a:ext uri="{FF2B5EF4-FFF2-40B4-BE49-F238E27FC236}">
                  <a16:creationId xmlns:a16="http://schemas.microsoft.com/office/drawing/2014/main" id="{5727AE4E-DAA0-4C21-8ECA-64FF555EE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Tree>
    <p:extLst>
      <p:ext uri="{BB962C8B-B14F-4D97-AF65-F5344CB8AC3E}">
        <p14:creationId xmlns:p14="http://schemas.microsoft.com/office/powerpoint/2010/main" val="17241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6FCCD66-ECA0-4314-9096-ED844F403B1E}"/>
              </a:ext>
            </a:extLst>
          </p:cNvPr>
          <p:cNvPicPr>
            <a:picLocks noChangeAspect="1"/>
          </p:cNvPicPr>
          <p:nvPr/>
        </p:nvPicPr>
        <p:blipFill>
          <a:blip r:embed="rId2"/>
          <a:stretch>
            <a:fillRect/>
          </a:stretch>
        </p:blipFill>
        <p:spPr>
          <a:xfrm>
            <a:off x="-83871" y="87486"/>
            <a:ext cx="11949196" cy="804742"/>
          </a:xfrm>
          <a:prstGeom prst="rect">
            <a:avLst/>
          </a:prstGeom>
        </p:spPr>
      </p:pic>
      <p:sp>
        <p:nvSpPr>
          <p:cNvPr id="4" name="CaixaDeTexto 3">
            <a:extLst>
              <a:ext uri="{FF2B5EF4-FFF2-40B4-BE49-F238E27FC236}">
                <a16:creationId xmlns:a16="http://schemas.microsoft.com/office/drawing/2014/main" id="{8B7892D6-D498-48E8-A5DB-B0C7A599E734}"/>
              </a:ext>
            </a:extLst>
          </p:cNvPr>
          <p:cNvSpPr txBox="1"/>
          <p:nvPr/>
        </p:nvSpPr>
        <p:spPr>
          <a:xfrm>
            <a:off x="1054358" y="2290580"/>
            <a:ext cx="8985379" cy="3359061"/>
          </a:xfrm>
          <a:prstGeom prst="rect">
            <a:avLst/>
          </a:prstGeom>
          <a:noFill/>
        </p:spPr>
        <p:txBody>
          <a:bodyPr wrap="square">
            <a:spAutoFit/>
          </a:bodyPr>
          <a:lstStyle/>
          <a:p>
            <a:pPr algn="just">
              <a:lnSpc>
                <a:spcPct val="150000"/>
              </a:lnSpc>
            </a:pPr>
            <a:r>
              <a:rPr lang="pt-BR" sz="2400" dirty="0"/>
              <a:t>A substituição do tecido cartilaginoso por tecido fibroso produz efeitos catastróficos para o desenvolvimento da placa de crescimento;  Esses eventos demonstram os riscos decorrentes da exposição a esse fungicida para o desenvolvimento normal dos ossos longos em suínos, o que serve de alerta para a necessidade de controle do uso indiscriminado da </a:t>
            </a:r>
            <a:r>
              <a:rPr lang="pt-BR" sz="2400" dirty="0" err="1"/>
              <a:t>captan</a:t>
            </a:r>
            <a:r>
              <a:rPr lang="pt-BR" sz="2400" dirty="0"/>
              <a:t>.</a:t>
            </a:r>
          </a:p>
        </p:txBody>
      </p:sp>
      <p:sp>
        <p:nvSpPr>
          <p:cNvPr id="5" name="CaixaDeTexto 4">
            <a:extLst>
              <a:ext uri="{FF2B5EF4-FFF2-40B4-BE49-F238E27FC236}">
                <a16:creationId xmlns:a16="http://schemas.microsoft.com/office/drawing/2014/main" id="{A0FADCB9-6FFB-47EA-8713-E13CCB47469A}"/>
              </a:ext>
            </a:extLst>
          </p:cNvPr>
          <p:cNvSpPr txBox="1"/>
          <p:nvPr/>
        </p:nvSpPr>
        <p:spPr>
          <a:xfrm>
            <a:off x="1138334" y="1394972"/>
            <a:ext cx="4049486" cy="584775"/>
          </a:xfrm>
          <a:prstGeom prst="rect">
            <a:avLst/>
          </a:prstGeom>
          <a:noFill/>
        </p:spPr>
        <p:txBody>
          <a:bodyPr wrap="square" rtlCol="0">
            <a:spAutoFit/>
          </a:bodyPr>
          <a:lstStyle/>
          <a:p>
            <a:r>
              <a:rPr lang="pt-BR" sz="3200" b="1" dirty="0"/>
              <a:t>Conclusão</a:t>
            </a:r>
          </a:p>
        </p:txBody>
      </p:sp>
    </p:spTree>
    <p:extLst>
      <p:ext uri="{BB962C8B-B14F-4D97-AF65-F5344CB8AC3E}">
        <p14:creationId xmlns:p14="http://schemas.microsoft.com/office/powerpoint/2010/main" val="90975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6F89C6F-E733-4A47-86D1-F43953C1DD98}"/>
              </a:ext>
            </a:extLst>
          </p:cNvPr>
          <p:cNvPicPr>
            <a:picLocks noChangeAspect="1"/>
          </p:cNvPicPr>
          <p:nvPr/>
        </p:nvPicPr>
        <p:blipFill>
          <a:blip r:embed="rId2"/>
          <a:stretch>
            <a:fillRect/>
          </a:stretch>
        </p:blipFill>
        <p:spPr>
          <a:xfrm>
            <a:off x="121402" y="190123"/>
            <a:ext cx="11949196" cy="804742"/>
          </a:xfrm>
          <a:prstGeom prst="rect">
            <a:avLst/>
          </a:prstGeom>
        </p:spPr>
      </p:pic>
      <p:pic>
        <p:nvPicPr>
          <p:cNvPr id="4" name="Imagem 3">
            <a:extLst>
              <a:ext uri="{FF2B5EF4-FFF2-40B4-BE49-F238E27FC236}">
                <a16:creationId xmlns:a16="http://schemas.microsoft.com/office/drawing/2014/main" id="{44E942F1-9B7F-44BF-8879-1A2BB663B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665" y="1452523"/>
            <a:ext cx="8287450" cy="4368067"/>
          </a:xfrm>
          <a:prstGeom prst="rect">
            <a:avLst/>
          </a:prstGeom>
        </p:spPr>
      </p:pic>
    </p:spTree>
    <p:extLst>
      <p:ext uri="{BB962C8B-B14F-4D97-AF65-F5344CB8AC3E}">
        <p14:creationId xmlns:p14="http://schemas.microsoft.com/office/powerpoint/2010/main" val="40344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1A5215A-F19D-4BF2-8F9E-748D49354A9F}"/>
              </a:ext>
            </a:extLst>
          </p:cNvPr>
          <p:cNvPicPr>
            <a:picLocks noChangeAspect="1"/>
          </p:cNvPicPr>
          <p:nvPr/>
        </p:nvPicPr>
        <p:blipFill>
          <a:blip r:embed="rId2"/>
          <a:stretch>
            <a:fillRect/>
          </a:stretch>
        </p:blipFill>
        <p:spPr>
          <a:xfrm>
            <a:off x="0" y="115478"/>
            <a:ext cx="11949196" cy="804742"/>
          </a:xfrm>
          <a:prstGeom prst="rect">
            <a:avLst/>
          </a:prstGeom>
        </p:spPr>
      </p:pic>
      <p:pic>
        <p:nvPicPr>
          <p:cNvPr id="4" name="Imagem 3">
            <a:extLst>
              <a:ext uri="{FF2B5EF4-FFF2-40B4-BE49-F238E27FC236}">
                <a16:creationId xmlns:a16="http://schemas.microsoft.com/office/drawing/2014/main" id="{A79CDCBC-BDF8-4A18-A1D7-B5B6FC1AE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931" y="1316903"/>
            <a:ext cx="8899538" cy="5098125"/>
          </a:xfrm>
          <a:prstGeom prst="rect">
            <a:avLst/>
          </a:prstGeom>
        </p:spPr>
      </p:pic>
    </p:spTree>
    <p:extLst>
      <p:ext uri="{BB962C8B-B14F-4D97-AF65-F5344CB8AC3E}">
        <p14:creationId xmlns:p14="http://schemas.microsoft.com/office/powerpoint/2010/main" val="71954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03FAADC-074D-4C2F-B410-8B10B2474030}"/>
              </a:ext>
            </a:extLst>
          </p:cNvPr>
          <p:cNvPicPr>
            <a:picLocks noChangeAspect="1"/>
          </p:cNvPicPr>
          <p:nvPr/>
        </p:nvPicPr>
        <p:blipFill>
          <a:blip r:embed="rId2"/>
          <a:stretch>
            <a:fillRect/>
          </a:stretch>
        </p:blipFill>
        <p:spPr>
          <a:xfrm>
            <a:off x="0" y="227445"/>
            <a:ext cx="11949196" cy="804742"/>
          </a:xfrm>
          <a:prstGeom prst="rect">
            <a:avLst/>
          </a:prstGeom>
        </p:spPr>
      </p:pic>
      <p:pic>
        <p:nvPicPr>
          <p:cNvPr id="4" name="Imagem 3">
            <a:extLst>
              <a:ext uri="{FF2B5EF4-FFF2-40B4-BE49-F238E27FC236}">
                <a16:creationId xmlns:a16="http://schemas.microsoft.com/office/drawing/2014/main" id="{8A7BF96A-37C7-454B-9874-59D4A7333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931" y="1278294"/>
            <a:ext cx="4341844" cy="3256383"/>
          </a:xfrm>
          <a:prstGeom prst="rect">
            <a:avLst/>
          </a:prstGeom>
        </p:spPr>
      </p:pic>
      <p:pic>
        <p:nvPicPr>
          <p:cNvPr id="5" name="Picture 2" descr="http://dgi.unifesp.br/marcello/intradoc/logo/img/marca_unifesp_cor_g.jpg">
            <a:extLst>
              <a:ext uri="{FF2B5EF4-FFF2-40B4-BE49-F238E27FC236}">
                <a16:creationId xmlns:a16="http://schemas.microsoft.com/office/drawing/2014/main" id="{D4BE6426-4C80-42F8-B739-877ED7943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41" y="4922818"/>
            <a:ext cx="2458215" cy="176082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A066B915-FA07-4935-830A-43306F42A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931" y="4958156"/>
            <a:ext cx="4192244" cy="1598174"/>
          </a:xfrm>
          <a:prstGeom prst="rect">
            <a:avLst/>
          </a:prstGeom>
        </p:spPr>
      </p:pic>
      <p:pic>
        <p:nvPicPr>
          <p:cNvPr id="10" name="Imagem 9">
            <a:extLst>
              <a:ext uri="{FF2B5EF4-FFF2-40B4-BE49-F238E27FC236}">
                <a16:creationId xmlns:a16="http://schemas.microsoft.com/office/drawing/2014/main" id="{6A200E0C-4CC1-4994-8C6C-EA1DCC4D0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7742" y="5264449"/>
            <a:ext cx="3118951" cy="985589"/>
          </a:xfrm>
          <a:prstGeom prst="rect">
            <a:avLst/>
          </a:prstGeom>
        </p:spPr>
      </p:pic>
    </p:spTree>
    <p:extLst>
      <p:ext uri="{BB962C8B-B14F-4D97-AF65-F5344CB8AC3E}">
        <p14:creationId xmlns:p14="http://schemas.microsoft.com/office/powerpoint/2010/main" val="17805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1103B3F-174F-4104-AA9A-02B786B89750}"/>
              </a:ext>
            </a:extLst>
          </p:cNvPr>
          <p:cNvPicPr>
            <a:picLocks noChangeAspect="1"/>
          </p:cNvPicPr>
          <p:nvPr/>
        </p:nvPicPr>
        <p:blipFill>
          <a:blip r:embed="rId2"/>
          <a:stretch>
            <a:fillRect/>
          </a:stretch>
        </p:blipFill>
        <p:spPr>
          <a:xfrm>
            <a:off x="0" y="208784"/>
            <a:ext cx="11949196" cy="804742"/>
          </a:xfrm>
          <a:prstGeom prst="rect">
            <a:avLst/>
          </a:prstGeom>
        </p:spPr>
      </p:pic>
      <p:sp>
        <p:nvSpPr>
          <p:cNvPr id="4" name="CaixaDeTexto 3">
            <a:extLst>
              <a:ext uri="{FF2B5EF4-FFF2-40B4-BE49-F238E27FC236}">
                <a16:creationId xmlns:a16="http://schemas.microsoft.com/office/drawing/2014/main" id="{A2C1CCE4-C715-4696-BADD-67C7AE794382}"/>
              </a:ext>
            </a:extLst>
          </p:cNvPr>
          <p:cNvSpPr txBox="1"/>
          <p:nvPr/>
        </p:nvSpPr>
        <p:spPr>
          <a:xfrm>
            <a:off x="-494522" y="2614098"/>
            <a:ext cx="11803224" cy="1323439"/>
          </a:xfrm>
          <a:prstGeom prst="rect">
            <a:avLst/>
          </a:prstGeom>
          <a:noFill/>
        </p:spPr>
        <p:txBody>
          <a:bodyPr wrap="square" rtlCol="0">
            <a:spAutoFit/>
          </a:bodyPr>
          <a:lstStyle/>
          <a:p>
            <a:pPr algn="ctr"/>
            <a:r>
              <a:rPr lang="pt-BR" sz="8000" b="1" dirty="0"/>
              <a:t>OBRIGADO!!! </a:t>
            </a:r>
          </a:p>
        </p:txBody>
      </p:sp>
      <p:sp>
        <p:nvSpPr>
          <p:cNvPr id="5" name="CaixaDeTexto 4">
            <a:extLst>
              <a:ext uri="{FF2B5EF4-FFF2-40B4-BE49-F238E27FC236}">
                <a16:creationId xmlns:a16="http://schemas.microsoft.com/office/drawing/2014/main" id="{B57365B1-724F-4081-A0B1-25A4008B7A00}"/>
              </a:ext>
            </a:extLst>
          </p:cNvPr>
          <p:cNvSpPr txBox="1"/>
          <p:nvPr/>
        </p:nvSpPr>
        <p:spPr>
          <a:xfrm>
            <a:off x="3303036" y="3937537"/>
            <a:ext cx="4413380" cy="1354217"/>
          </a:xfrm>
          <a:prstGeom prst="rect">
            <a:avLst/>
          </a:prstGeom>
          <a:noFill/>
        </p:spPr>
        <p:txBody>
          <a:bodyPr wrap="square" rtlCol="0">
            <a:spAutoFit/>
          </a:bodyPr>
          <a:lstStyle/>
          <a:p>
            <a:r>
              <a:rPr lang="pt-BR" sz="3200" b="1" dirty="0">
                <a:hlinkClick r:id="rId3"/>
              </a:rPr>
              <a:t>dimitrius@forp.usp.br</a:t>
            </a:r>
            <a:endParaRPr lang="pt-BR" sz="3200" b="1" dirty="0"/>
          </a:p>
          <a:p>
            <a:r>
              <a:rPr lang="pt-BR" sz="3200" b="1" dirty="0">
                <a:hlinkClick r:id="rId4"/>
              </a:rPr>
              <a:t>dimipitol@yahoo.com.br</a:t>
            </a:r>
            <a:r>
              <a:rPr lang="pt-BR" sz="3200" b="1" dirty="0"/>
              <a:t> </a:t>
            </a:r>
          </a:p>
          <a:p>
            <a:endParaRPr lang="pt-BR" dirty="0"/>
          </a:p>
        </p:txBody>
      </p:sp>
    </p:spTree>
    <p:extLst>
      <p:ext uri="{BB962C8B-B14F-4D97-AF65-F5344CB8AC3E}">
        <p14:creationId xmlns:p14="http://schemas.microsoft.com/office/powerpoint/2010/main" val="22319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F3E91-7B6C-4CB1-8FCA-C2881F477F98}"/>
              </a:ext>
            </a:extLst>
          </p:cNvPr>
          <p:cNvSpPr>
            <a:spLocks noGrp="1"/>
          </p:cNvSpPr>
          <p:nvPr>
            <p:ph type="title"/>
          </p:nvPr>
        </p:nvSpPr>
        <p:spPr>
          <a:xfrm>
            <a:off x="575765" y="1343311"/>
            <a:ext cx="10515600" cy="745772"/>
          </a:xfrm>
        </p:spPr>
        <p:txBody>
          <a:bodyPr>
            <a:normAutofit/>
          </a:bodyPr>
          <a:lstStyle/>
          <a:p>
            <a:r>
              <a:rPr lang="pt-BR" sz="3200" b="1" dirty="0" err="1">
                <a:latin typeface="+mn-lt"/>
              </a:rPr>
              <a:t>Ecotoxicologia</a:t>
            </a:r>
            <a:r>
              <a:rPr lang="pt-BR" sz="3200" b="1" dirty="0">
                <a:latin typeface="+mn-lt"/>
              </a:rPr>
              <a:t> Ambiental</a:t>
            </a:r>
          </a:p>
        </p:txBody>
      </p:sp>
      <p:sp>
        <p:nvSpPr>
          <p:cNvPr id="3" name="Espaço Reservado para Conteúdo 2">
            <a:extLst>
              <a:ext uri="{FF2B5EF4-FFF2-40B4-BE49-F238E27FC236}">
                <a16:creationId xmlns:a16="http://schemas.microsoft.com/office/drawing/2014/main" id="{20505A3E-1BCC-4457-A96F-CD883FEF4DC4}"/>
              </a:ext>
            </a:extLst>
          </p:cNvPr>
          <p:cNvSpPr>
            <a:spLocks noGrp="1"/>
          </p:cNvSpPr>
          <p:nvPr>
            <p:ph idx="1"/>
          </p:nvPr>
        </p:nvSpPr>
        <p:spPr>
          <a:xfrm>
            <a:off x="389153" y="2402583"/>
            <a:ext cx="10515600" cy="4351338"/>
          </a:xfrm>
        </p:spPr>
        <p:txBody>
          <a:bodyPr>
            <a:normAutofit/>
          </a:bodyPr>
          <a:lstStyle/>
          <a:p>
            <a:pPr algn="just"/>
            <a:r>
              <a:rPr lang="pt-BR" sz="2400" b="0" i="0" dirty="0">
                <a:effectLst/>
              </a:rPr>
              <a:t>A </a:t>
            </a:r>
            <a:r>
              <a:rPr lang="pt-BR" sz="2400" b="0" i="0" dirty="0" err="1">
                <a:effectLst/>
              </a:rPr>
              <a:t>ecotoxicologia</a:t>
            </a:r>
            <a:r>
              <a:rPr lang="pt-BR" sz="2400" b="0" i="0" dirty="0">
                <a:effectLst/>
              </a:rPr>
              <a:t> é a ciência que estuda os efeitos das substâncias químicas naturais ou artificiais sobre os organismos vivos, sendo uma ferramenta auxiliar nas análises de impactos ambientais causados por tais elementos, estimando assim sua toxicidade em relação ao organismo teste utilizado.</a:t>
            </a:r>
          </a:p>
          <a:p>
            <a:pPr algn="just"/>
            <a:endParaRPr lang="pt-BR" sz="2400" dirty="0"/>
          </a:p>
          <a:p>
            <a:pPr algn="just"/>
            <a:r>
              <a:rPr lang="pt-BR" sz="2400" b="0" i="0" dirty="0">
                <a:effectLst/>
              </a:rPr>
              <a:t>O termo </a:t>
            </a:r>
            <a:r>
              <a:rPr lang="pt-BR" sz="2400" b="0" i="0" dirty="0" err="1">
                <a:effectLst/>
              </a:rPr>
              <a:t>ecotoxicologia</a:t>
            </a:r>
            <a:r>
              <a:rPr lang="pt-BR" sz="2400" b="0" i="0" dirty="0">
                <a:effectLst/>
              </a:rPr>
              <a:t> foi criado por René </a:t>
            </a:r>
            <a:r>
              <a:rPr lang="pt-BR" sz="2400" b="0" i="0" dirty="0" err="1">
                <a:effectLst/>
              </a:rPr>
              <a:t>Truhaut</a:t>
            </a:r>
            <a:r>
              <a:rPr lang="pt-BR" sz="2400" b="0" i="0" dirty="0">
                <a:effectLst/>
              </a:rPr>
              <a:t> em 1969, que o definiu como sendo "o ramo da toxicologia preocupado com o estudo de efeitos tóxicos causados por poluentes naturais ou sintéticos, sobre quaisquer constituintes dos ecossistemas: animais, vegetais ou microrganismos</a:t>
            </a:r>
            <a:r>
              <a:rPr lang="pt-BR" sz="2400" b="0" i="0" dirty="0">
                <a:solidFill>
                  <a:srgbClr val="BDC1C6"/>
                </a:solidFill>
                <a:effectLst/>
                <a:latin typeface="arial" panose="020B0604020202020204" pitchFamily="34" charset="0"/>
              </a:rPr>
              <a:t>,</a:t>
            </a:r>
            <a:endParaRPr lang="pt-BR" sz="2400" b="0" i="0" dirty="0">
              <a:effectLst/>
            </a:endParaRPr>
          </a:p>
          <a:p>
            <a:pPr algn="just"/>
            <a:endParaRPr lang="pt-BR" dirty="0"/>
          </a:p>
          <a:p>
            <a:pPr algn="just"/>
            <a:endParaRPr lang="pt-BR" dirty="0"/>
          </a:p>
        </p:txBody>
      </p:sp>
      <p:grpSp>
        <p:nvGrpSpPr>
          <p:cNvPr id="4" name="Agrupar 3">
            <a:extLst>
              <a:ext uri="{FF2B5EF4-FFF2-40B4-BE49-F238E27FC236}">
                <a16:creationId xmlns:a16="http://schemas.microsoft.com/office/drawing/2014/main" id="{DE9EBA47-338D-4128-8C89-FC368BB3ADD2}"/>
              </a:ext>
            </a:extLst>
          </p:cNvPr>
          <p:cNvGrpSpPr/>
          <p:nvPr/>
        </p:nvGrpSpPr>
        <p:grpSpPr>
          <a:xfrm>
            <a:off x="115535" y="284039"/>
            <a:ext cx="11818886" cy="745772"/>
            <a:chOff x="115535" y="284039"/>
            <a:chExt cx="11818886" cy="745772"/>
          </a:xfrm>
        </p:grpSpPr>
        <p:sp>
          <p:nvSpPr>
            <p:cNvPr id="5" name="Retângulo 4">
              <a:extLst>
                <a:ext uri="{FF2B5EF4-FFF2-40B4-BE49-F238E27FC236}">
                  <a16:creationId xmlns:a16="http://schemas.microsoft.com/office/drawing/2014/main" id="{928C7D49-56B4-45D8-8CEA-4C6C2307ABC1}"/>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6" name="Imagem 5">
              <a:extLst>
                <a:ext uri="{FF2B5EF4-FFF2-40B4-BE49-F238E27FC236}">
                  <a16:creationId xmlns:a16="http://schemas.microsoft.com/office/drawing/2014/main" id="{19BC2B3D-7B8A-427B-92C8-2150F84AD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Tree>
    <p:extLst>
      <p:ext uri="{BB962C8B-B14F-4D97-AF65-F5344CB8AC3E}">
        <p14:creationId xmlns:p14="http://schemas.microsoft.com/office/powerpoint/2010/main" val="63143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A8CDF48-BB03-45BB-B466-6CA7B51A3988}"/>
              </a:ext>
            </a:extLst>
          </p:cNvPr>
          <p:cNvSpPr>
            <a:spLocks noGrp="1"/>
          </p:cNvSpPr>
          <p:nvPr>
            <p:ph idx="1"/>
          </p:nvPr>
        </p:nvSpPr>
        <p:spPr>
          <a:xfrm>
            <a:off x="501302" y="1945624"/>
            <a:ext cx="10515600" cy="4351338"/>
          </a:xfrm>
        </p:spPr>
        <p:txBody>
          <a:bodyPr>
            <a:normAutofit/>
          </a:bodyPr>
          <a:lstStyle/>
          <a:p>
            <a:pPr algn="just">
              <a:lnSpc>
                <a:spcPct val="150000"/>
              </a:lnSpc>
            </a:pPr>
            <a:r>
              <a:rPr lang="pt-BR" sz="2400" dirty="0"/>
              <a:t>Atualmente, é grande a quantidade de cursos d’água continentais que se encontram contaminados por poluentes, tais como produtos químicos, metais, esgoto, pesticidas e detergentes biodegradáveis.</a:t>
            </a:r>
          </a:p>
          <a:p>
            <a:pPr algn="just">
              <a:lnSpc>
                <a:spcPct val="150000"/>
              </a:lnSpc>
            </a:pPr>
            <a:r>
              <a:rPr lang="pt-BR" sz="2400" dirty="0"/>
              <a:t>Populações de peixes são sensíveis a impactos ambientais resultantes de diversos fatores, seja a introdução de espécies exóticas, de detritos industriais ou residuais, derramamento de óleo, de pesticidas ou de outros agentes, que podem afetar diretamente a ecologia e a sobrevivência das espécies.</a:t>
            </a:r>
          </a:p>
        </p:txBody>
      </p:sp>
      <p:grpSp>
        <p:nvGrpSpPr>
          <p:cNvPr id="4" name="Agrupar 3">
            <a:extLst>
              <a:ext uri="{FF2B5EF4-FFF2-40B4-BE49-F238E27FC236}">
                <a16:creationId xmlns:a16="http://schemas.microsoft.com/office/drawing/2014/main" id="{9B084083-8EEF-4453-A9BA-C3D8BE8AC253}"/>
              </a:ext>
            </a:extLst>
          </p:cNvPr>
          <p:cNvGrpSpPr/>
          <p:nvPr/>
        </p:nvGrpSpPr>
        <p:grpSpPr>
          <a:xfrm>
            <a:off x="115535" y="284039"/>
            <a:ext cx="11818886" cy="745772"/>
            <a:chOff x="115535" y="284039"/>
            <a:chExt cx="11818886" cy="745772"/>
          </a:xfrm>
        </p:grpSpPr>
        <p:sp>
          <p:nvSpPr>
            <p:cNvPr id="5" name="Retângulo 4">
              <a:extLst>
                <a:ext uri="{FF2B5EF4-FFF2-40B4-BE49-F238E27FC236}">
                  <a16:creationId xmlns:a16="http://schemas.microsoft.com/office/drawing/2014/main" id="{501238AA-94FB-4DB8-AAB3-2E911D24472F}"/>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6" name="Imagem 5">
              <a:extLst>
                <a:ext uri="{FF2B5EF4-FFF2-40B4-BE49-F238E27FC236}">
                  <a16:creationId xmlns:a16="http://schemas.microsoft.com/office/drawing/2014/main" id="{0EBA9868-BB0A-497A-8D80-F4E74A1B9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
        <p:nvSpPr>
          <p:cNvPr id="10" name="CaixaDeTexto 9">
            <a:extLst>
              <a:ext uri="{FF2B5EF4-FFF2-40B4-BE49-F238E27FC236}">
                <a16:creationId xmlns:a16="http://schemas.microsoft.com/office/drawing/2014/main" id="{13097C7C-FE8A-4168-8375-D76EAF17BD1C}"/>
              </a:ext>
            </a:extLst>
          </p:cNvPr>
          <p:cNvSpPr txBox="1"/>
          <p:nvPr/>
        </p:nvSpPr>
        <p:spPr>
          <a:xfrm>
            <a:off x="749423" y="6296962"/>
            <a:ext cx="11442577" cy="276999"/>
          </a:xfrm>
          <a:prstGeom prst="rect">
            <a:avLst/>
          </a:prstGeom>
          <a:noFill/>
        </p:spPr>
        <p:txBody>
          <a:bodyPr wrap="square">
            <a:spAutoFit/>
          </a:bodyPr>
          <a:lstStyle/>
          <a:p>
            <a:r>
              <a:rPr lang="pt-BR" sz="1200" b="1" i="0" u="sng" dirty="0">
                <a:solidFill>
                  <a:srgbClr val="1351B4"/>
                </a:solidFill>
                <a:effectLst/>
                <a:latin typeface="rawline"/>
                <a:hlinkClick r:id="rId3"/>
              </a:rPr>
              <a:t>http://apublica.org/2019/04/coquetel-com-27-agrotoxicos-foi-achado-na-agua-de-1-em-cada-4-municipios-consulte-o-seu</a:t>
            </a:r>
            <a:r>
              <a:rPr lang="pt-BR" sz="1200" b="1" i="0" u="sng" dirty="0">
                <a:solidFill>
                  <a:srgbClr val="1351B4"/>
                </a:solidFill>
                <a:effectLst/>
                <a:latin typeface="rawline"/>
              </a:rPr>
              <a:t>/</a:t>
            </a:r>
            <a:endParaRPr lang="pt-BR" sz="1200" dirty="0"/>
          </a:p>
        </p:txBody>
      </p:sp>
      <p:sp>
        <p:nvSpPr>
          <p:cNvPr id="7" name="CaixaDeTexto 6">
            <a:extLst>
              <a:ext uri="{FF2B5EF4-FFF2-40B4-BE49-F238E27FC236}">
                <a16:creationId xmlns:a16="http://schemas.microsoft.com/office/drawing/2014/main" id="{A2ACA5CF-38AC-42A1-BDE5-42077FECCE9C}"/>
              </a:ext>
            </a:extLst>
          </p:cNvPr>
          <p:cNvSpPr txBox="1"/>
          <p:nvPr/>
        </p:nvSpPr>
        <p:spPr>
          <a:xfrm>
            <a:off x="749423" y="1256885"/>
            <a:ext cx="5495731" cy="461665"/>
          </a:xfrm>
          <a:prstGeom prst="rect">
            <a:avLst/>
          </a:prstGeom>
          <a:noFill/>
        </p:spPr>
        <p:txBody>
          <a:bodyPr wrap="square" rtlCol="0">
            <a:spAutoFit/>
          </a:bodyPr>
          <a:lstStyle/>
          <a:p>
            <a:pPr algn="just"/>
            <a:r>
              <a:rPr lang="pt-BR" sz="2400" b="1" dirty="0" err="1"/>
              <a:t>Ecotoxicologia</a:t>
            </a:r>
            <a:r>
              <a:rPr lang="pt-BR" sz="2400" b="1" dirty="0"/>
              <a:t> Ambiental</a:t>
            </a:r>
          </a:p>
        </p:txBody>
      </p:sp>
    </p:spTree>
    <p:extLst>
      <p:ext uri="{BB962C8B-B14F-4D97-AF65-F5344CB8AC3E}">
        <p14:creationId xmlns:p14="http://schemas.microsoft.com/office/powerpoint/2010/main" val="41025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B723F14-891C-4D08-AD09-4FBA8C65524B}"/>
              </a:ext>
            </a:extLst>
          </p:cNvPr>
          <p:cNvSpPr>
            <a:spLocks noGrp="1"/>
          </p:cNvSpPr>
          <p:nvPr>
            <p:ph type="title"/>
          </p:nvPr>
        </p:nvSpPr>
        <p:spPr>
          <a:xfrm>
            <a:off x="502194" y="1004007"/>
            <a:ext cx="10515600" cy="1325563"/>
          </a:xfrm>
        </p:spPr>
        <p:txBody>
          <a:bodyPr>
            <a:normAutofit/>
          </a:bodyPr>
          <a:lstStyle/>
          <a:p>
            <a:r>
              <a:rPr lang="pt-BR" sz="3200" b="1" dirty="0">
                <a:latin typeface="+mn-lt"/>
              </a:rPr>
              <a:t>Importância da Histotecnologia para obtenção dos nossos resultados.   </a:t>
            </a:r>
          </a:p>
        </p:txBody>
      </p:sp>
      <p:sp>
        <p:nvSpPr>
          <p:cNvPr id="6" name="Espaço Reservado para Conteúdo 5">
            <a:extLst>
              <a:ext uri="{FF2B5EF4-FFF2-40B4-BE49-F238E27FC236}">
                <a16:creationId xmlns:a16="http://schemas.microsoft.com/office/drawing/2014/main" id="{E31D5491-8F92-4AA0-A32D-9541EB2AA427}"/>
              </a:ext>
            </a:extLst>
          </p:cNvPr>
          <p:cNvSpPr>
            <a:spLocks noGrp="1"/>
          </p:cNvSpPr>
          <p:nvPr>
            <p:ph idx="1"/>
          </p:nvPr>
        </p:nvSpPr>
        <p:spPr>
          <a:xfrm>
            <a:off x="502194" y="2506662"/>
            <a:ext cx="10515600" cy="4351338"/>
          </a:xfrm>
        </p:spPr>
        <p:txBody>
          <a:bodyPr/>
          <a:lstStyle/>
          <a:p>
            <a:r>
              <a:rPr lang="pt-BR" dirty="0"/>
              <a:t>Materiais processados em Parafina e </a:t>
            </a:r>
            <a:r>
              <a:rPr lang="pt-BR" dirty="0" err="1"/>
              <a:t>Historesina</a:t>
            </a:r>
            <a:r>
              <a:rPr lang="pt-BR" dirty="0"/>
              <a:t>. </a:t>
            </a:r>
          </a:p>
          <a:p>
            <a:r>
              <a:rPr lang="pt-BR" dirty="0"/>
              <a:t>Nosso protocolo de fixação.</a:t>
            </a:r>
          </a:p>
          <a:p>
            <a:r>
              <a:rPr lang="pt-BR" dirty="0"/>
              <a:t>A importância do uso de EDTA 10% para facilitar os cortes do </a:t>
            </a:r>
            <a:r>
              <a:rPr lang="pt-BR" i="1" dirty="0" err="1"/>
              <a:t>zebrafish</a:t>
            </a:r>
            <a:r>
              <a:rPr lang="pt-BR" i="1" dirty="0"/>
              <a:t> </a:t>
            </a:r>
            <a:r>
              <a:rPr lang="pt-BR" dirty="0"/>
              <a:t>inteiro. </a:t>
            </a:r>
          </a:p>
          <a:p>
            <a:r>
              <a:rPr lang="pt-BR" dirty="0"/>
              <a:t>Os métodos de coloração </a:t>
            </a:r>
            <a:r>
              <a:rPr lang="pt-BR" dirty="0" err="1"/>
              <a:t>Pas</a:t>
            </a:r>
            <a:r>
              <a:rPr lang="pt-BR" dirty="0"/>
              <a:t>, H.E,  </a:t>
            </a:r>
            <a:r>
              <a:rPr lang="pt-BR" dirty="0" err="1"/>
              <a:t>picro</a:t>
            </a:r>
            <a:r>
              <a:rPr lang="pt-BR" dirty="0"/>
              <a:t> </a:t>
            </a:r>
            <a:r>
              <a:rPr lang="pt-BR" dirty="0" err="1"/>
              <a:t>sirus</a:t>
            </a:r>
            <a:r>
              <a:rPr lang="pt-BR" dirty="0"/>
              <a:t> , </a:t>
            </a:r>
            <a:r>
              <a:rPr lang="pt-BR" dirty="0" err="1"/>
              <a:t>giemsa</a:t>
            </a:r>
            <a:r>
              <a:rPr lang="pt-BR" dirty="0"/>
              <a:t>, </a:t>
            </a:r>
            <a:r>
              <a:rPr lang="pt-BR" dirty="0" err="1"/>
              <a:t>Alcian</a:t>
            </a:r>
            <a:r>
              <a:rPr lang="pt-BR" dirty="0"/>
              <a:t> Blue, </a:t>
            </a:r>
            <a:r>
              <a:rPr lang="pt-BR" dirty="0" err="1"/>
              <a:t>Gomori</a:t>
            </a:r>
            <a:r>
              <a:rPr lang="pt-BR" dirty="0"/>
              <a:t> e van </a:t>
            </a:r>
            <a:r>
              <a:rPr lang="pt-BR" dirty="0" err="1"/>
              <a:t>kossa</a:t>
            </a:r>
            <a:r>
              <a:rPr lang="pt-BR" dirty="0"/>
              <a:t>.      </a:t>
            </a:r>
          </a:p>
        </p:txBody>
      </p:sp>
      <p:pic>
        <p:nvPicPr>
          <p:cNvPr id="4" name="Imagem 3">
            <a:extLst>
              <a:ext uri="{FF2B5EF4-FFF2-40B4-BE49-F238E27FC236}">
                <a16:creationId xmlns:a16="http://schemas.microsoft.com/office/drawing/2014/main" id="{706C6C53-C607-4BA3-A199-C8A1A23A86CC}"/>
              </a:ext>
            </a:extLst>
          </p:cNvPr>
          <p:cNvPicPr>
            <a:picLocks noChangeAspect="1"/>
          </p:cNvPicPr>
          <p:nvPr/>
        </p:nvPicPr>
        <p:blipFill>
          <a:blip r:embed="rId2"/>
          <a:stretch>
            <a:fillRect/>
          </a:stretch>
        </p:blipFill>
        <p:spPr>
          <a:xfrm>
            <a:off x="0" y="124809"/>
            <a:ext cx="11949196" cy="804742"/>
          </a:xfrm>
          <a:prstGeom prst="rect">
            <a:avLst/>
          </a:prstGeom>
        </p:spPr>
      </p:pic>
    </p:spTree>
    <p:extLst>
      <p:ext uri="{BB962C8B-B14F-4D97-AF65-F5344CB8AC3E}">
        <p14:creationId xmlns:p14="http://schemas.microsoft.com/office/powerpoint/2010/main" val="26489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B723F14-891C-4D08-AD09-4FBA8C65524B}"/>
              </a:ext>
            </a:extLst>
          </p:cNvPr>
          <p:cNvSpPr>
            <a:spLocks noGrp="1"/>
          </p:cNvSpPr>
          <p:nvPr>
            <p:ph type="title"/>
          </p:nvPr>
        </p:nvSpPr>
        <p:spPr>
          <a:xfrm>
            <a:off x="324912" y="626234"/>
            <a:ext cx="10515600" cy="1325563"/>
          </a:xfrm>
        </p:spPr>
        <p:txBody>
          <a:bodyPr>
            <a:normAutofit/>
          </a:bodyPr>
          <a:lstStyle/>
          <a:p>
            <a:r>
              <a:rPr lang="pt-BR" sz="3200" b="1" dirty="0">
                <a:latin typeface="+mn-lt"/>
              </a:rPr>
              <a:t>Compostos  químicos alvo de nossas pesquisas.    </a:t>
            </a:r>
          </a:p>
        </p:txBody>
      </p:sp>
      <p:sp>
        <p:nvSpPr>
          <p:cNvPr id="6" name="Espaço Reservado para Conteúdo 5">
            <a:extLst>
              <a:ext uri="{FF2B5EF4-FFF2-40B4-BE49-F238E27FC236}">
                <a16:creationId xmlns:a16="http://schemas.microsoft.com/office/drawing/2014/main" id="{E31D5491-8F92-4AA0-A32D-9541EB2AA427}"/>
              </a:ext>
            </a:extLst>
          </p:cNvPr>
          <p:cNvSpPr>
            <a:spLocks noGrp="1"/>
          </p:cNvSpPr>
          <p:nvPr>
            <p:ph idx="1"/>
          </p:nvPr>
        </p:nvSpPr>
        <p:spPr>
          <a:xfrm>
            <a:off x="421329" y="1761349"/>
            <a:ext cx="9226524" cy="2288137"/>
          </a:xfrm>
        </p:spPr>
        <p:txBody>
          <a:bodyPr>
            <a:normAutofit/>
          </a:bodyPr>
          <a:lstStyle/>
          <a:p>
            <a:pPr algn="just"/>
            <a:r>
              <a:rPr lang="pt-BR" sz="2400" dirty="0"/>
              <a:t>Detergentes biodegradáveis.  </a:t>
            </a:r>
          </a:p>
          <a:p>
            <a:pPr algn="just"/>
            <a:endParaRPr lang="pt-BR" sz="2400" dirty="0"/>
          </a:p>
          <a:p>
            <a:pPr algn="just"/>
            <a:r>
              <a:rPr lang="pt-BR" sz="2400" dirty="0"/>
              <a:t>Microcistina (toxina produzidas por cianobactérias).</a:t>
            </a:r>
          </a:p>
          <a:p>
            <a:pPr algn="just"/>
            <a:endParaRPr lang="pt-BR" sz="2400" dirty="0"/>
          </a:p>
          <a:p>
            <a:pPr algn="just"/>
            <a:r>
              <a:rPr lang="pt-BR" sz="2400" dirty="0"/>
              <a:t>Fungicida.    </a:t>
            </a:r>
          </a:p>
          <a:p>
            <a:endParaRPr lang="pt-BR" dirty="0"/>
          </a:p>
        </p:txBody>
      </p:sp>
      <p:pic>
        <p:nvPicPr>
          <p:cNvPr id="4" name="Imagem 3">
            <a:extLst>
              <a:ext uri="{FF2B5EF4-FFF2-40B4-BE49-F238E27FC236}">
                <a16:creationId xmlns:a16="http://schemas.microsoft.com/office/drawing/2014/main" id="{706C6C53-C607-4BA3-A199-C8A1A23A86CC}"/>
              </a:ext>
            </a:extLst>
          </p:cNvPr>
          <p:cNvPicPr>
            <a:picLocks noChangeAspect="1"/>
          </p:cNvPicPr>
          <p:nvPr/>
        </p:nvPicPr>
        <p:blipFill>
          <a:blip r:embed="rId2"/>
          <a:stretch>
            <a:fillRect/>
          </a:stretch>
        </p:blipFill>
        <p:spPr>
          <a:xfrm>
            <a:off x="0" y="124809"/>
            <a:ext cx="11949196" cy="804742"/>
          </a:xfrm>
          <a:prstGeom prst="rect">
            <a:avLst/>
          </a:prstGeom>
        </p:spPr>
      </p:pic>
      <p:pic>
        <p:nvPicPr>
          <p:cNvPr id="3" name="Imagem 2">
            <a:extLst>
              <a:ext uri="{FF2B5EF4-FFF2-40B4-BE49-F238E27FC236}">
                <a16:creationId xmlns:a16="http://schemas.microsoft.com/office/drawing/2014/main" id="{D9EA8807-D1AF-4C2A-A331-C1DEF0253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20" y="4292080"/>
            <a:ext cx="2785617" cy="2212445"/>
          </a:xfrm>
          <a:prstGeom prst="rect">
            <a:avLst/>
          </a:prstGeom>
        </p:spPr>
      </p:pic>
      <p:pic>
        <p:nvPicPr>
          <p:cNvPr id="8" name="Imagem 7">
            <a:extLst>
              <a:ext uri="{FF2B5EF4-FFF2-40B4-BE49-F238E27FC236}">
                <a16:creationId xmlns:a16="http://schemas.microsoft.com/office/drawing/2014/main" id="{9A142BAB-F596-4D44-BB46-9083CCC1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240" y="4292080"/>
            <a:ext cx="3265354" cy="2212444"/>
          </a:xfrm>
          <a:prstGeom prst="rect">
            <a:avLst/>
          </a:prstGeom>
        </p:spPr>
      </p:pic>
      <p:pic>
        <p:nvPicPr>
          <p:cNvPr id="10" name="Imagem 9">
            <a:extLst>
              <a:ext uri="{FF2B5EF4-FFF2-40B4-BE49-F238E27FC236}">
                <a16:creationId xmlns:a16="http://schemas.microsoft.com/office/drawing/2014/main" id="{F171535E-9D07-4C2F-942D-FA24ECAB7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404" y="4063412"/>
            <a:ext cx="2329459" cy="2441111"/>
          </a:xfrm>
          <a:prstGeom prst="rect">
            <a:avLst/>
          </a:prstGeom>
        </p:spPr>
      </p:pic>
    </p:spTree>
    <p:extLst>
      <p:ext uri="{BB962C8B-B14F-4D97-AF65-F5344CB8AC3E}">
        <p14:creationId xmlns:p14="http://schemas.microsoft.com/office/powerpoint/2010/main" val="11324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7C925DC6-D6B5-4D0D-BD60-27F5C3DD87F1}"/>
              </a:ext>
            </a:extLst>
          </p:cNvPr>
          <p:cNvSpPr>
            <a:spLocks noGrp="1"/>
          </p:cNvSpPr>
          <p:nvPr>
            <p:ph type="title"/>
          </p:nvPr>
        </p:nvSpPr>
        <p:spPr>
          <a:xfrm>
            <a:off x="980242" y="951051"/>
            <a:ext cx="10515600" cy="1325563"/>
          </a:xfrm>
        </p:spPr>
        <p:txBody>
          <a:bodyPr>
            <a:normAutofit/>
          </a:bodyPr>
          <a:lstStyle/>
          <a:p>
            <a:r>
              <a:rPr lang="pt-BR" sz="3200" b="1" dirty="0">
                <a:latin typeface="+mn-lt"/>
              </a:rPr>
              <a:t>Modelos Experimentais  </a:t>
            </a:r>
          </a:p>
        </p:txBody>
      </p:sp>
      <p:sp>
        <p:nvSpPr>
          <p:cNvPr id="10" name="Espaço Reservado para Conteúdo 9">
            <a:extLst>
              <a:ext uri="{FF2B5EF4-FFF2-40B4-BE49-F238E27FC236}">
                <a16:creationId xmlns:a16="http://schemas.microsoft.com/office/drawing/2014/main" id="{7322CF82-FC17-4D00-A73C-1F49D1D04CBF}"/>
              </a:ext>
            </a:extLst>
          </p:cNvPr>
          <p:cNvSpPr>
            <a:spLocks noGrp="1"/>
          </p:cNvSpPr>
          <p:nvPr>
            <p:ph idx="1"/>
          </p:nvPr>
        </p:nvSpPr>
        <p:spPr>
          <a:xfrm>
            <a:off x="483093" y="2405718"/>
            <a:ext cx="4621568" cy="4351338"/>
          </a:xfrm>
        </p:spPr>
        <p:txBody>
          <a:bodyPr>
            <a:normAutofit/>
          </a:bodyPr>
          <a:lstStyle/>
          <a:p>
            <a:r>
              <a:rPr lang="pt-BR" sz="2400" dirty="0"/>
              <a:t>Lambari “</a:t>
            </a:r>
            <a:r>
              <a:rPr lang="pt-BR" sz="2400" b="0" i="1" dirty="0" err="1">
                <a:solidFill>
                  <a:srgbClr val="000000"/>
                </a:solidFill>
                <a:effectLst/>
              </a:rPr>
              <a:t>Astyanax</a:t>
            </a:r>
            <a:r>
              <a:rPr lang="pt-BR" sz="2400" b="0" i="1" dirty="0">
                <a:solidFill>
                  <a:srgbClr val="000000"/>
                </a:solidFill>
                <a:effectLst/>
              </a:rPr>
              <a:t> </a:t>
            </a:r>
            <a:r>
              <a:rPr lang="pt-BR" sz="2400" b="0" i="1" dirty="0" err="1">
                <a:solidFill>
                  <a:srgbClr val="000000"/>
                </a:solidFill>
                <a:effectLst/>
              </a:rPr>
              <a:t>bimaculatus</a:t>
            </a:r>
            <a:r>
              <a:rPr lang="pt-BR" sz="2400" b="0" i="1" dirty="0">
                <a:solidFill>
                  <a:srgbClr val="000000"/>
                </a:solidFill>
                <a:effectLst/>
              </a:rPr>
              <a:t>”</a:t>
            </a:r>
          </a:p>
          <a:p>
            <a:r>
              <a:rPr lang="pt-BR" sz="2400" dirty="0">
                <a:solidFill>
                  <a:srgbClr val="232323"/>
                </a:solidFill>
                <a:effectLst/>
              </a:rPr>
              <a:t>Curimbatá</a:t>
            </a:r>
            <a:r>
              <a:rPr lang="pt-BR" sz="2400" i="1" dirty="0">
                <a:solidFill>
                  <a:srgbClr val="232323"/>
                </a:solidFill>
                <a:effectLst/>
              </a:rPr>
              <a:t> “</a:t>
            </a:r>
            <a:r>
              <a:rPr lang="pt-BR" sz="2400" i="1" dirty="0" err="1">
                <a:solidFill>
                  <a:srgbClr val="232323"/>
                </a:solidFill>
                <a:effectLst/>
              </a:rPr>
              <a:t>Prochilodus</a:t>
            </a:r>
            <a:r>
              <a:rPr lang="pt-BR" sz="2400" i="1" dirty="0">
                <a:solidFill>
                  <a:srgbClr val="232323"/>
                </a:solidFill>
                <a:effectLst/>
              </a:rPr>
              <a:t> </a:t>
            </a:r>
            <a:r>
              <a:rPr lang="pt-BR" sz="2400" i="1" dirty="0" err="1">
                <a:solidFill>
                  <a:srgbClr val="232323"/>
                </a:solidFill>
                <a:effectLst/>
              </a:rPr>
              <a:t>lineatus</a:t>
            </a:r>
            <a:r>
              <a:rPr lang="pt-BR" sz="2400" i="1" dirty="0">
                <a:solidFill>
                  <a:srgbClr val="232323"/>
                </a:solidFill>
                <a:effectLst/>
              </a:rPr>
              <a:t>”</a:t>
            </a:r>
            <a:endParaRPr lang="pt-BR" sz="2400" dirty="0">
              <a:effectLst/>
            </a:endParaRPr>
          </a:p>
          <a:p>
            <a:r>
              <a:rPr lang="pt-BR" sz="2400" i="0" dirty="0" err="1">
                <a:effectLst/>
              </a:rPr>
              <a:t>Zebrafish</a:t>
            </a:r>
            <a:r>
              <a:rPr lang="pt-BR" sz="2400" i="0" dirty="0">
                <a:effectLst/>
              </a:rPr>
              <a:t>  “</a:t>
            </a:r>
            <a:r>
              <a:rPr lang="pt-BR" sz="2400" i="1" dirty="0" err="1">
                <a:effectLst/>
              </a:rPr>
              <a:t>Danio</a:t>
            </a:r>
            <a:r>
              <a:rPr lang="pt-BR" sz="2400" i="1" dirty="0">
                <a:effectLst/>
              </a:rPr>
              <a:t> </a:t>
            </a:r>
            <a:r>
              <a:rPr lang="pt-BR" sz="2400" i="1" dirty="0" err="1">
                <a:effectLst/>
              </a:rPr>
              <a:t>rerio</a:t>
            </a:r>
            <a:r>
              <a:rPr lang="pt-BR" sz="2400" i="1" dirty="0">
                <a:effectLst/>
              </a:rPr>
              <a:t>”</a:t>
            </a:r>
          </a:p>
          <a:p>
            <a:r>
              <a:rPr lang="pt-BR" sz="2400" i="1" dirty="0">
                <a:effectLst/>
              </a:rPr>
              <a:t>Porco “Sus </a:t>
            </a:r>
            <a:r>
              <a:rPr lang="pt-BR" sz="2400" i="1" dirty="0" err="1">
                <a:effectLst/>
              </a:rPr>
              <a:t>scrofa</a:t>
            </a:r>
            <a:r>
              <a:rPr lang="pt-BR" sz="2400" i="1" dirty="0">
                <a:effectLst/>
              </a:rPr>
              <a:t> </a:t>
            </a:r>
            <a:r>
              <a:rPr lang="pt-BR" sz="2400" i="1" dirty="0" err="1">
                <a:effectLst/>
              </a:rPr>
              <a:t>domesticus</a:t>
            </a:r>
            <a:r>
              <a:rPr lang="pt-BR" sz="2400" i="1" dirty="0">
                <a:effectLst/>
              </a:rPr>
              <a:t>”</a:t>
            </a:r>
          </a:p>
          <a:p>
            <a:endParaRPr lang="pt-BR" sz="2400" i="1" dirty="0"/>
          </a:p>
        </p:txBody>
      </p:sp>
      <p:grpSp>
        <p:nvGrpSpPr>
          <p:cNvPr id="6" name="Agrupar 5">
            <a:extLst>
              <a:ext uri="{FF2B5EF4-FFF2-40B4-BE49-F238E27FC236}">
                <a16:creationId xmlns:a16="http://schemas.microsoft.com/office/drawing/2014/main" id="{35ABE58F-7D1E-4586-811C-BCC91718DD1F}"/>
              </a:ext>
            </a:extLst>
          </p:cNvPr>
          <p:cNvGrpSpPr/>
          <p:nvPr/>
        </p:nvGrpSpPr>
        <p:grpSpPr>
          <a:xfrm>
            <a:off x="115535" y="284039"/>
            <a:ext cx="11818886" cy="745772"/>
            <a:chOff x="115535" y="284039"/>
            <a:chExt cx="11818886" cy="745772"/>
          </a:xfrm>
        </p:grpSpPr>
        <p:sp>
          <p:nvSpPr>
            <p:cNvPr id="7" name="Retângulo 6">
              <a:extLst>
                <a:ext uri="{FF2B5EF4-FFF2-40B4-BE49-F238E27FC236}">
                  <a16:creationId xmlns:a16="http://schemas.microsoft.com/office/drawing/2014/main" id="{7A5CA387-4F9A-49F8-911F-6AB4916F890E}"/>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8" name="Imagem 7">
              <a:extLst>
                <a:ext uri="{FF2B5EF4-FFF2-40B4-BE49-F238E27FC236}">
                  <a16:creationId xmlns:a16="http://schemas.microsoft.com/office/drawing/2014/main" id="{D21C7CF1-06A3-48D0-B597-C986109E5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pic>
        <p:nvPicPr>
          <p:cNvPr id="3" name="Imagem 2">
            <a:extLst>
              <a:ext uri="{FF2B5EF4-FFF2-40B4-BE49-F238E27FC236}">
                <a16:creationId xmlns:a16="http://schemas.microsoft.com/office/drawing/2014/main" id="{1E40F25C-D320-4EF0-BF02-B871E2306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611" y="2627291"/>
            <a:ext cx="2306717" cy="1195046"/>
          </a:xfrm>
          <a:prstGeom prst="rect">
            <a:avLst/>
          </a:prstGeom>
        </p:spPr>
      </p:pic>
      <p:pic>
        <p:nvPicPr>
          <p:cNvPr id="4" name="Imagem 3">
            <a:extLst>
              <a:ext uri="{FF2B5EF4-FFF2-40B4-BE49-F238E27FC236}">
                <a16:creationId xmlns:a16="http://schemas.microsoft.com/office/drawing/2014/main" id="{E96B1F72-948F-4F05-959F-EDF644E21BE6}"/>
              </a:ext>
            </a:extLst>
          </p:cNvPr>
          <p:cNvPicPr>
            <a:picLocks noChangeAspect="1"/>
          </p:cNvPicPr>
          <p:nvPr/>
        </p:nvPicPr>
        <p:blipFill>
          <a:blip r:embed="rId4"/>
          <a:stretch>
            <a:fillRect/>
          </a:stretch>
        </p:blipFill>
        <p:spPr>
          <a:xfrm>
            <a:off x="8007657" y="2396625"/>
            <a:ext cx="2513525" cy="1656378"/>
          </a:xfrm>
          <a:prstGeom prst="rect">
            <a:avLst/>
          </a:prstGeom>
        </p:spPr>
      </p:pic>
      <p:pic>
        <p:nvPicPr>
          <p:cNvPr id="11" name="Imagem 10">
            <a:extLst>
              <a:ext uri="{FF2B5EF4-FFF2-40B4-BE49-F238E27FC236}">
                <a16:creationId xmlns:a16="http://schemas.microsoft.com/office/drawing/2014/main" id="{FD5DAC58-A389-447A-856E-736C5F87A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948" y="4539892"/>
            <a:ext cx="5707380" cy="1813560"/>
          </a:xfrm>
          <a:prstGeom prst="rect">
            <a:avLst/>
          </a:prstGeom>
        </p:spPr>
      </p:pic>
      <p:pic>
        <p:nvPicPr>
          <p:cNvPr id="5" name="Imagem 4">
            <a:extLst>
              <a:ext uri="{FF2B5EF4-FFF2-40B4-BE49-F238E27FC236}">
                <a16:creationId xmlns:a16="http://schemas.microsoft.com/office/drawing/2014/main" id="{79F52FFD-9C05-4BB1-84DB-CC3C3A9AB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6289" y="4138761"/>
            <a:ext cx="1332020" cy="2615822"/>
          </a:xfrm>
          <a:prstGeom prst="rect">
            <a:avLst/>
          </a:prstGeom>
        </p:spPr>
      </p:pic>
    </p:spTree>
    <p:extLst>
      <p:ext uri="{BB962C8B-B14F-4D97-AF65-F5344CB8AC3E}">
        <p14:creationId xmlns:p14="http://schemas.microsoft.com/office/powerpoint/2010/main" val="13757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a:extLst>
              <a:ext uri="{FF2B5EF4-FFF2-40B4-BE49-F238E27FC236}">
                <a16:creationId xmlns:a16="http://schemas.microsoft.com/office/drawing/2014/main" id="{5B2B8AE4-811A-4C2C-9095-F521294BC4CE}"/>
              </a:ext>
            </a:extLst>
          </p:cNvPr>
          <p:cNvSpPr>
            <a:spLocks noGrp="1"/>
          </p:cNvSpPr>
          <p:nvPr>
            <p:ph idx="1"/>
          </p:nvPr>
        </p:nvSpPr>
        <p:spPr>
          <a:xfrm>
            <a:off x="440816" y="3080378"/>
            <a:ext cx="8915400" cy="3777622"/>
          </a:xfrm>
        </p:spPr>
        <p:txBody>
          <a:bodyPr>
            <a:normAutofit fontScale="77500" lnSpcReduction="20000"/>
          </a:bodyPr>
          <a:lstStyle/>
          <a:p>
            <a:r>
              <a:rPr lang="pt-BR" sz="3600" b="1" dirty="0" err="1"/>
              <a:t>Paraformoldeído</a:t>
            </a:r>
            <a:r>
              <a:rPr lang="pt-BR" sz="3600" b="1" dirty="0"/>
              <a:t> tamponado 4% </a:t>
            </a:r>
          </a:p>
          <a:p>
            <a:endParaRPr lang="pt-BR" dirty="0"/>
          </a:p>
          <a:p>
            <a:r>
              <a:rPr lang="pt-BR" dirty="0"/>
              <a:t>PBS (pH 7,4 – 7,6)</a:t>
            </a:r>
          </a:p>
          <a:p>
            <a:r>
              <a:rPr lang="pt-BR" dirty="0"/>
              <a:t>Cloreto de sódio </a:t>
            </a:r>
            <a:r>
              <a:rPr lang="pt-BR" dirty="0" err="1"/>
              <a:t>p.a</a:t>
            </a:r>
            <a:r>
              <a:rPr lang="pt-BR" dirty="0"/>
              <a:t>                                         16,36g</a:t>
            </a:r>
          </a:p>
          <a:p>
            <a:r>
              <a:rPr lang="pt-BR" dirty="0"/>
              <a:t>Fosfato de Sódio </a:t>
            </a:r>
            <a:r>
              <a:rPr lang="pt-BR" dirty="0" err="1"/>
              <a:t>dibásico</a:t>
            </a:r>
            <a:r>
              <a:rPr lang="pt-BR" dirty="0"/>
              <a:t> </a:t>
            </a:r>
            <a:r>
              <a:rPr lang="pt-BR" dirty="0" err="1"/>
              <a:t>p.a</a:t>
            </a:r>
            <a:r>
              <a:rPr lang="pt-BR" dirty="0"/>
              <a:t>                           2,10g </a:t>
            </a:r>
          </a:p>
          <a:p>
            <a:r>
              <a:rPr lang="pt-BR" dirty="0"/>
              <a:t>Fosfato de sódio Monobásico </a:t>
            </a:r>
            <a:r>
              <a:rPr lang="pt-BR" dirty="0" err="1"/>
              <a:t>p.a</a:t>
            </a:r>
            <a:r>
              <a:rPr lang="pt-BR" dirty="0"/>
              <a:t>                   0,650g    </a:t>
            </a:r>
          </a:p>
          <a:p>
            <a:r>
              <a:rPr lang="pt-BR" dirty="0"/>
              <a:t>Água Destilada                                                   2 litros   </a:t>
            </a:r>
          </a:p>
          <a:p>
            <a:endParaRPr lang="pt-BR" dirty="0"/>
          </a:p>
          <a:p>
            <a:r>
              <a:rPr lang="pt-BR" dirty="0"/>
              <a:t>Solução de PBS               1 litro </a:t>
            </a:r>
          </a:p>
          <a:p>
            <a:r>
              <a:rPr lang="pt-BR" dirty="0" err="1"/>
              <a:t>Paraformoldeído</a:t>
            </a:r>
            <a:r>
              <a:rPr lang="pt-BR" dirty="0"/>
              <a:t>             40g    </a:t>
            </a:r>
          </a:p>
        </p:txBody>
      </p:sp>
      <p:sp>
        <p:nvSpPr>
          <p:cNvPr id="8" name="Título 1">
            <a:extLst>
              <a:ext uri="{FF2B5EF4-FFF2-40B4-BE49-F238E27FC236}">
                <a16:creationId xmlns:a16="http://schemas.microsoft.com/office/drawing/2014/main" id="{26243463-24B6-4326-AD30-D33D38D0ED45}"/>
              </a:ext>
            </a:extLst>
          </p:cNvPr>
          <p:cNvSpPr>
            <a:spLocks noGrp="1"/>
          </p:cNvSpPr>
          <p:nvPr>
            <p:ph type="title"/>
          </p:nvPr>
        </p:nvSpPr>
        <p:spPr>
          <a:xfrm>
            <a:off x="440817" y="1570989"/>
            <a:ext cx="10371338" cy="1280890"/>
          </a:xfrm>
        </p:spPr>
        <p:txBody>
          <a:bodyPr>
            <a:normAutofit fontScale="90000"/>
          </a:bodyPr>
          <a:lstStyle/>
          <a:p>
            <a:r>
              <a:rPr lang="pt-BR" b="1" dirty="0">
                <a:latin typeface="+mn-lt"/>
              </a:rPr>
              <a:t>Nosso protocolo de fixação usado para </a:t>
            </a:r>
            <a:r>
              <a:rPr lang="pt-BR" b="1" dirty="0" err="1">
                <a:latin typeface="+mn-lt"/>
              </a:rPr>
              <a:t>Zebrafish</a:t>
            </a:r>
            <a:r>
              <a:rPr lang="pt-BR" b="1" dirty="0">
                <a:latin typeface="+mn-lt"/>
              </a:rPr>
              <a:t> </a:t>
            </a:r>
          </a:p>
        </p:txBody>
      </p:sp>
      <p:pic>
        <p:nvPicPr>
          <p:cNvPr id="10" name="Imagem 9">
            <a:extLst>
              <a:ext uri="{FF2B5EF4-FFF2-40B4-BE49-F238E27FC236}">
                <a16:creationId xmlns:a16="http://schemas.microsoft.com/office/drawing/2014/main" id="{1279F5B2-CF96-481F-89B2-3EE261AA8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450" y="2608873"/>
            <a:ext cx="3187084" cy="4249445"/>
          </a:xfrm>
          <a:prstGeom prst="rect">
            <a:avLst/>
          </a:prstGeom>
        </p:spPr>
      </p:pic>
      <p:grpSp>
        <p:nvGrpSpPr>
          <p:cNvPr id="9" name="Agrupar 8">
            <a:extLst>
              <a:ext uri="{FF2B5EF4-FFF2-40B4-BE49-F238E27FC236}">
                <a16:creationId xmlns:a16="http://schemas.microsoft.com/office/drawing/2014/main" id="{204B3BDB-7195-4BAD-AA3E-847FDAFA34E6}"/>
              </a:ext>
            </a:extLst>
          </p:cNvPr>
          <p:cNvGrpSpPr/>
          <p:nvPr/>
        </p:nvGrpSpPr>
        <p:grpSpPr>
          <a:xfrm>
            <a:off x="115535" y="284039"/>
            <a:ext cx="11818886" cy="745772"/>
            <a:chOff x="115535" y="284039"/>
            <a:chExt cx="11818886" cy="745772"/>
          </a:xfrm>
        </p:grpSpPr>
        <p:sp>
          <p:nvSpPr>
            <p:cNvPr id="11" name="Retângulo 10">
              <a:extLst>
                <a:ext uri="{FF2B5EF4-FFF2-40B4-BE49-F238E27FC236}">
                  <a16:creationId xmlns:a16="http://schemas.microsoft.com/office/drawing/2014/main" id="{DF8103C4-9F85-4B6A-9A53-D7CAFE208EB4}"/>
                </a:ext>
              </a:extLst>
            </p:cNvPr>
            <p:cNvSpPr/>
            <p:nvPr/>
          </p:nvSpPr>
          <p:spPr>
            <a:xfrm>
              <a:off x="115535" y="284039"/>
              <a:ext cx="9410205" cy="745772"/>
            </a:xfrm>
            <a:prstGeom prst="rect">
              <a:avLst/>
            </a:prstGeom>
            <a:solidFill>
              <a:srgbClr val="248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t>XXXIII Congresso Brasileiro de Histotecnologia </a:t>
              </a:r>
            </a:p>
          </p:txBody>
        </p:sp>
        <p:pic>
          <p:nvPicPr>
            <p:cNvPr id="12" name="Imagem 11">
              <a:extLst>
                <a:ext uri="{FF2B5EF4-FFF2-40B4-BE49-F238E27FC236}">
                  <a16:creationId xmlns:a16="http://schemas.microsoft.com/office/drawing/2014/main" id="{C653553B-3E53-435A-BD91-6625EACA6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606" y="284039"/>
              <a:ext cx="2293815" cy="745772"/>
            </a:xfrm>
            <a:prstGeom prst="rect">
              <a:avLst/>
            </a:prstGeom>
          </p:spPr>
        </p:pic>
      </p:grpSp>
    </p:spTree>
    <p:extLst>
      <p:ext uri="{BB962C8B-B14F-4D97-AF65-F5344CB8AC3E}">
        <p14:creationId xmlns:p14="http://schemas.microsoft.com/office/powerpoint/2010/main" val="24682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5010</TotalTime>
  <Words>1541</Words>
  <Application>Microsoft Office PowerPoint</Application>
  <PresentationFormat>Widescreen</PresentationFormat>
  <Paragraphs>138</Paragraphs>
  <Slides>34</Slides>
  <Notes>3</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34</vt:i4>
      </vt:variant>
    </vt:vector>
  </HeadingPairs>
  <TitlesOfParts>
    <vt:vector size="43" baseType="lpstr">
      <vt:lpstr>Arial</vt:lpstr>
      <vt:lpstr>Arial</vt:lpstr>
      <vt:lpstr>Calibri</vt:lpstr>
      <vt:lpstr>Calibri Light</vt:lpstr>
      <vt:lpstr>figtree</vt:lpstr>
      <vt:lpstr>glbOpenSans</vt:lpstr>
      <vt:lpstr>rawline</vt:lpstr>
      <vt:lpstr>Times New Roman</vt:lpstr>
      <vt:lpstr>Tema do Office</vt:lpstr>
      <vt:lpstr>Apresentação do PowerPoint</vt:lpstr>
      <vt:lpstr>Minha definição de Histotecnologia</vt:lpstr>
      <vt:lpstr>Pesquisas científicas: </vt:lpstr>
      <vt:lpstr>Ecotoxicologia Ambiental</vt:lpstr>
      <vt:lpstr>Apresentação do PowerPoint</vt:lpstr>
      <vt:lpstr>Importância da Histotecnologia para obtenção dos nossos resultados.   </vt:lpstr>
      <vt:lpstr>Compostos  químicos alvo de nossas pesquisas.    </vt:lpstr>
      <vt:lpstr>Modelos Experimentais  </vt:lpstr>
      <vt:lpstr>Nosso protocolo de fixação usado para Zebrafish </vt:lpstr>
      <vt:lpstr>Apresentação do PowerPoint</vt:lpstr>
      <vt:lpstr>Apresentação do PowerPoint</vt:lpstr>
      <vt:lpstr>Apresentação do PowerPoint</vt:lpstr>
      <vt:lpstr>Detergentes Biodegradáveis</vt:lpstr>
      <vt:lpstr>Apresentação do PowerPoint</vt:lpstr>
      <vt:lpstr>Apresentação do PowerPoint</vt:lpstr>
      <vt:lpstr>Apresentação do PowerPoint</vt:lpstr>
      <vt:lpstr>Apresentação do PowerPoint</vt:lpstr>
      <vt:lpstr>Apresentação do PowerPoint</vt:lpstr>
      <vt:lpstr>Microcistina </vt:lpstr>
      <vt:lpstr>Apresentação do PowerPoint</vt:lpstr>
      <vt:lpstr>Apresentação do PowerPoint</vt:lpstr>
      <vt:lpstr>Apresentação do PowerPoint</vt:lpstr>
      <vt:lpstr>Captan</vt:lpstr>
      <vt:lpstr>Captan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dimitrius pitol</dc:creator>
  <cp:lastModifiedBy>dimitrius pitol</cp:lastModifiedBy>
  <cp:revision>20</cp:revision>
  <dcterms:created xsi:type="dcterms:W3CDTF">2024-05-14T13:55:33Z</dcterms:created>
  <dcterms:modified xsi:type="dcterms:W3CDTF">2024-05-29T02:23:19Z</dcterms:modified>
</cp:coreProperties>
</file>